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317" r:id="rId2"/>
    <p:sldId id="300" r:id="rId3"/>
    <p:sldId id="258" r:id="rId4"/>
    <p:sldId id="323" r:id="rId5"/>
    <p:sldId id="261" r:id="rId6"/>
    <p:sldId id="321" r:id="rId7"/>
    <p:sldId id="325" r:id="rId8"/>
    <p:sldId id="326" r:id="rId9"/>
    <p:sldId id="327" r:id="rId10"/>
    <p:sldId id="328" r:id="rId11"/>
    <p:sldId id="260" r:id="rId12"/>
    <p:sldId id="324" r:id="rId13"/>
    <p:sldId id="263" r:id="rId14"/>
    <p:sldId id="320" r:id="rId15"/>
    <p:sldId id="297" r:id="rId16"/>
  </p:sldIdLst>
  <p:sldSz cx="7772400" cy="100584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0C1D7B"/>
    <a:srgbClr val="5D8FF5"/>
    <a:srgbClr val="231F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E1A42E-7352-425B-8567-F68FCC065568}" v="7" dt="2021-02-03T23:23:15.573"/>
    <p1510:client id="{1A4F68A9-11A6-4B55-AC65-480ADA29AF54}" v="232" dt="2021-02-10T17:16:31.107"/>
    <p1510:client id="{1FC64D81-A58F-4FF9-B1CB-893CBB7D992D}" v="1" dt="2020-10-26T22:38:43.806"/>
    <p1510:client id="{2F9D4049-83BE-4F10-B1CF-EB1092552353}" v="81" dt="2021-02-10T15:52:16.229"/>
    <p1510:client id="{30BF76A0-87C0-436F-A6FA-DF0ADC9FEA7A}" v="81" dt="2021-06-24T21:37:33.288"/>
    <p1510:client id="{31385549-756A-46A5-9787-E4B7F5C4F012}" v="45" dt="2021-06-24T21:42:42.393"/>
    <p1510:client id="{360C796C-6A2C-46DD-85C9-63826E5198AF}" v="132" dt="2021-02-12T21:34:58.440"/>
    <p1510:client id="{43819812-B327-4C77-9502-29CFE44EF1D2}" v="4" dt="2021-05-14T15:14:56.679"/>
    <p1510:client id="{536BD134-F2EF-4017-A89A-F4E4596B9C4F}" v="2" dt="2021-02-04T18:06:33.552"/>
    <p1510:client id="{5A27B06C-728C-4458-AFEC-694B0D678005}" v="1" dt="2020-10-26T22:39:11.755"/>
    <p1510:client id="{67F385D1-6F44-4F7F-BCA8-1DD8CEDFBF22}" v="67" dt="2020-10-27T13:49:39.027"/>
    <p1510:client id="{91FC15C5-EDAE-413F-B9AF-4A12FF4B050A}" v="4" dt="2021-02-03T17:11:40.376"/>
    <p1510:client id="{9977AC08-2B85-4340-975F-615341E1D02F}" v="5" dt="2020-10-29T14:49:07.188"/>
    <p1510:client id="{B1A80BF1-1102-44B7-BB6E-7DF1EB99D7CC}" v="4" dt="2020-10-27T19:45:08.007"/>
    <p1510:client id="{B636DEE7-2030-4E40-B93D-CB8F50B4CE9D}" v="32" dt="2021-02-10T15:21:33.527"/>
    <p1510:client id="{D0311161-B01F-4D8B-AFCF-BE9AE00483CB}" v="14" dt="2021-06-24T20:55:45.123"/>
    <p1510:client id="{DACCAB64-487E-4372-80C9-B033F33D098C}" v="2" dt="2020-12-21T23:48:40.128"/>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210"/>
    <p:restoredTop sz="95238"/>
  </p:normalViewPr>
  <p:slideViewPr>
    <p:cSldViewPr>
      <p:cViewPr varScale="1">
        <p:scale>
          <a:sx n="80" d="100"/>
          <a:sy n="80" d="100"/>
        </p:scale>
        <p:origin x="2624" y="20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ol Park" clId="Web-{B636DEE7-2030-4E40-B93D-CB8F50B4CE9D}"/>
    <pc:docChg chg="modSld">
      <pc:chgData name="Yool Park" userId="" providerId="" clId="Web-{B636DEE7-2030-4E40-B93D-CB8F50B4CE9D}" dt="2021-02-10T15:21:33.511" v="16" actId="20577"/>
      <pc:docMkLst>
        <pc:docMk/>
      </pc:docMkLst>
      <pc:sldChg chg="modSp">
        <pc:chgData name="Yool Park" userId="" providerId="" clId="Web-{B636DEE7-2030-4E40-B93D-CB8F50B4CE9D}" dt="2021-02-10T15:21:33.511" v="16" actId="20577"/>
        <pc:sldMkLst>
          <pc:docMk/>
          <pc:sldMk cId="4261325916" sldId="321"/>
        </pc:sldMkLst>
        <pc:spChg chg="mod">
          <ac:chgData name="Yool Park" userId="" providerId="" clId="Web-{B636DEE7-2030-4E40-B93D-CB8F50B4CE9D}" dt="2021-02-10T15:21:33.511" v="16" actId="20577"/>
          <ac:spMkLst>
            <pc:docMk/>
            <pc:sldMk cId="4261325916" sldId="321"/>
            <ac:spMk id="15" creationId="{00000000-0000-0000-0000-000000000000}"/>
          </ac:spMkLst>
        </pc:spChg>
      </pc:sldChg>
      <pc:sldChg chg="modSp">
        <pc:chgData name="Yool Park" userId="" providerId="" clId="Web-{B636DEE7-2030-4E40-B93D-CB8F50B4CE9D}" dt="2021-02-10T15:21:11.322" v="14" actId="14100"/>
        <pc:sldMkLst>
          <pc:docMk/>
          <pc:sldMk cId="2306876904" sldId="323"/>
        </pc:sldMkLst>
        <pc:spChg chg="mod">
          <ac:chgData name="Yool Park" userId="" providerId="" clId="Web-{B636DEE7-2030-4E40-B93D-CB8F50B4CE9D}" dt="2021-02-10T15:21:11.322" v="14" actId="14100"/>
          <ac:spMkLst>
            <pc:docMk/>
            <pc:sldMk cId="2306876904" sldId="323"/>
            <ac:spMk id="4" creationId="{00000000-0000-0000-0000-000000000000}"/>
          </ac:spMkLst>
        </pc:spChg>
        <pc:spChg chg="mod">
          <ac:chgData name="Yool Park" userId="" providerId="" clId="Web-{B636DEE7-2030-4E40-B93D-CB8F50B4CE9D}" dt="2021-02-10T15:20:57.008" v="1" actId="20577"/>
          <ac:spMkLst>
            <pc:docMk/>
            <pc:sldMk cId="2306876904" sldId="323"/>
            <ac:spMk id="10" creationId="{4DC2896A-8F1D-2746-9BDD-C2D488016AED}"/>
          </ac:spMkLst>
        </pc:spChg>
      </pc:sldChg>
    </pc:docChg>
  </pc:docChgLst>
  <pc:docChgLst>
    <pc:chgData name="Yool Park" clId="Web-{2F9D4049-83BE-4F10-B1CF-EB1092552353}"/>
    <pc:docChg chg="modSld">
      <pc:chgData name="Yool Park" userId="" providerId="" clId="Web-{2F9D4049-83BE-4F10-B1CF-EB1092552353}" dt="2021-02-10T15:52:16.229" v="70" actId="14100"/>
      <pc:docMkLst>
        <pc:docMk/>
      </pc:docMkLst>
      <pc:sldChg chg="modSp">
        <pc:chgData name="Yool Park" userId="" providerId="" clId="Web-{2F9D4049-83BE-4F10-B1CF-EB1092552353}" dt="2021-02-10T15:51:18.494" v="63"/>
        <pc:sldMkLst>
          <pc:docMk/>
          <pc:sldMk cId="3928627624" sldId="319"/>
        </pc:sldMkLst>
        <pc:graphicFrameChg chg="mod modGraphic">
          <ac:chgData name="Yool Park" userId="" providerId="" clId="Web-{2F9D4049-83BE-4F10-B1CF-EB1092552353}" dt="2021-02-10T15:51:18.494" v="63"/>
          <ac:graphicFrameMkLst>
            <pc:docMk/>
            <pc:sldMk cId="3928627624" sldId="319"/>
            <ac:graphicFrameMk id="2" creationId="{E84CF0F6-09D4-9447-93FD-89130CE6006B}"/>
          </ac:graphicFrameMkLst>
        </pc:graphicFrameChg>
      </pc:sldChg>
      <pc:sldChg chg="modSp">
        <pc:chgData name="Yool Park" userId="" providerId="" clId="Web-{2F9D4049-83BE-4F10-B1CF-EB1092552353}" dt="2021-02-10T15:50:51.713" v="25" actId="14100"/>
        <pc:sldMkLst>
          <pc:docMk/>
          <pc:sldMk cId="4261325916" sldId="321"/>
        </pc:sldMkLst>
        <pc:spChg chg="mod">
          <ac:chgData name="Yool Park" userId="" providerId="" clId="Web-{2F9D4049-83BE-4F10-B1CF-EB1092552353}" dt="2021-02-10T15:50:26.260" v="0" actId="14100"/>
          <ac:spMkLst>
            <pc:docMk/>
            <pc:sldMk cId="4261325916" sldId="321"/>
            <ac:spMk id="6" creationId="{00000000-0000-0000-0000-000000000000}"/>
          </ac:spMkLst>
        </pc:spChg>
        <pc:spChg chg="mod">
          <ac:chgData name="Yool Park" userId="" providerId="" clId="Web-{2F9D4049-83BE-4F10-B1CF-EB1092552353}" dt="2021-02-10T15:50:38.135" v="4" actId="14100"/>
          <ac:spMkLst>
            <pc:docMk/>
            <pc:sldMk cId="4261325916" sldId="321"/>
            <ac:spMk id="9" creationId="{00000000-0000-0000-0000-000000000000}"/>
          </ac:spMkLst>
        </pc:spChg>
        <pc:spChg chg="mod">
          <ac:chgData name="Yool Park" userId="" providerId="" clId="Web-{2F9D4049-83BE-4F10-B1CF-EB1092552353}" dt="2021-02-10T15:50:51.713" v="25" actId="14100"/>
          <ac:spMkLst>
            <pc:docMk/>
            <pc:sldMk cId="4261325916" sldId="321"/>
            <ac:spMk id="15" creationId="{00000000-0000-0000-0000-000000000000}"/>
          </ac:spMkLst>
        </pc:spChg>
        <pc:spChg chg="mod">
          <ac:chgData name="Yool Park" userId="" providerId="" clId="Web-{2F9D4049-83BE-4F10-B1CF-EB1092552353}" dt="2021-02-10T15:50:38.135" v="5" actId="14100"/>
          <ac:spMkLst>
            <pc:docMk/>
            <pc:sldMk cId="4261325916" sldId="321"/>
            <ac:spMk id="22" creationId="{00000000-0000-0000-0000-000000000000}"/>
          </ac:spMkLst>
        </pc:spChg>
      </pc:sldChg>
      <pc:sldChg chg="delSp modSp">
        <pc:chgData name="Yool Park" userId="" providerId="" clId="Web-{2F9D4049-83BE-4F10-B1CF-EB1092552353}" dt="2021-02-10T15:52:16.229" v="70" actId="14100"/>
        <pc:sldMkLst>
          <pc:docMk/>
          <pc:sldMk cId="2306876904" sldId="323"/>
        </pc:sldMkLst>
        <pc:spChg chg="mod">
          <ac:chgData name="Yool Park" userId="" providerId="" clId="Web-{2F9D4049-83BE-4F10-B1CF-EB1092552353}" dt="2021-02-10T15:52:16.229" v="70" actId="14100"/>
          <ac:spMkLst>
            <pc:docMk/>
            <pc:sldMk cId="2306876904" sldId="323"/>
            <ac:spMk id="23" creationId="{21882E86-FC89-E54E-A890-B57EE6BCE659}"/>
          </ac:spMkLst>
        </pc:spChg>
        <pc:spChg chg="mod">
          <ac:chgData name="Yool Park" userId="" providerId="" clId="Web-{2F9D4049-83BE-4F10-B1CF-EB1092552353}" dt="2021-02-10T15:52:11.995" v="69" actId="14100"/>
          <ac:spMkLst>
            <pc:docMk/>
            <pc:sldMk cId="2306876904" sldId="323"/>
            <ac:spMk id="27" creationId="{E7C02F66-A34A-CD4A-8AAA-6CD02CFCE4BC}"/>
          </ac:spMkLst>
        </pc:spChg>
        <pc:picChg chg="del mod">
          <ac:chgData name="Yool Park" userId="" providerId="" clId="Web-{2F9D4049-83BE-4F10-B1CF-EB1092552353}" dt="2021-02-10T15:51:41.260" v="65"/>
          <ac:picMkLst>
            <pc:docMk/>
            <pc:sldMk cId="2306876904" sldId="323"/>
            <ac:picMk id="28" creationId="{0B2FCB07-43E8-AE40-BE64-F11BF7B7B6CE}"/>
          </ac:picMkLst>
        </pc:picChg>
      </pc:sldChg>
    </pc:docChg>
  </pc:docChgLst>
  <pc:docChgLst>
    <pc:chgData clId="Web-{DACCAB64-487E-4372-80C9-B033F33D098C}"/>
    <pc:docChg chg="modSld">
      <pc:chgData name="" userId="" providerId="" clId="Web-{DACCAB64-487E-4372-80C9-B033F33D098C}" dt="2020-12-21T23:48:40.128" v="1" actId="20577"/>
      <pc:docMkLst>
        <pc:docMk/>
      </pc:docMkLst>
      <pc:sldChg chg="modSp">
        <pc:chgData name="" userId="" providerId="" clId="Web-{DACCAB64-487E-4372-80C9-B033F33D098C}" dt="2020-12-21T23:48:40.128" v="0" actId="20577"/>
        <pc:sldMkLst>
          <pc:docMk/>
          <pc:sldMk cId="0" sldId="260"/>
        </pc:sldMkLst>
        <pc:spChg chg="mod">
          <ac:chgData name="" userId="" providerId="" clId="Web-{DACCAB64-487E-4372-80C9-B033F33D098C}" dt="2020-12-21T23:48:40.128" v="0" actId="20577"/>
          <ac:spMkLst>
            <pc:docMk/>
            <pc:sldMk cId="0" sldId="260"/>
            <ac:spMk id="21" creationId="{B4D1C99A-DC88-AC4C-9E91-19193DD7393F}"/>
          </ac:spMkLst>
        </pc:spChg>
      </pc:sldChg>
    </pc:docChg>
  </pc:docChgLst>
  <pc:docChgLst>
    <pc:chgData clId="Web-{B1A80BF1-1102-44B7-BB6E-7DF1EB99D7CC}"/>
    <pc:docChg chg="modSld">
      <pc:chgData name="" userId="" providerId="" clId="Web-{B1A80BF1-1102-44B7-BB6E-7DF1EB99D7CC}" dt="2020-10-27T19:45:05.397" v="2" actId="20577"/>
      <pc:docMkLst>
        <pc:docMk/>
      </pc:docMkLst>
      <pc:sldChg chg="modSp">
        <pc:chgData name="" userId="" providerId="" clId="Web-{B1A80BF1-1102-44B7-BB6E-7DF1EB99D7CC}" dt="2020-10-27T19:45:04.022" v="0" actId="20577"/>
        <pc:sldMkLst>
          <pc:docMk/>
          <pc:sldMk cId="0" sldId="263"/>
        </pc:sldMkLst>
        <pc:spChg chg="mod">
          <ac:chgData name="" userId="" providerId="" clId="Web-{B1A80BF1-1102-44B7-BB6E-7DF1EB99D7CC}" dt="2020-10-27T19:45:04.022" v="0" actId="20577"/>
          <ac:spMkLst>
            <pc:docMk/>
            <pc:sldMk cId="0" sldId="263"/>
            <ac:spMk id="7" creationId="{00000000-0000-0000-0000-000000000000}"/>
          </ac:spMkLst>
        </pc:spChg>
      </pc:sldChg>
    </pc:docChg>
  </pc:docChgLst>
  <pc:docChgLst>
    <pc:chgData name="Dori Bruno" clId="Web-{31385549-756A-46A5-9787-E4B7F5C4F012}"/>
    <pc:docChg chg="modSld">
      <pc:chgData name="Dori Bruno" userId="" providerId="" clId="Web-{31385549-756A-46A5-9787-E4B7F5C4F012}" dt="2021-06-24T21:42:42.080" v="23" actId="20577"/>
      <pc:docMkLst>
        <pc:docMk/>
      </pc:docMkLst>
      <pc:sldChg chg="modSp mod modShow">
        <pc:chgData name="Dori Bruno" userId="" providerId="" clId="Web-{31385549-756A-46A5-9787-E4B7F5C4F012}" dt="2021-06-24T21:42:42.080" v="23" actId="20577"/>
        <pc:sldMkLst>
          <pc:docMk/>
          <pc:sldMk cId="0" sldId="297"/>
        </pc:sldMkLst>
        <pc:spChg chg="mod">
          <ac:chgData name="Dori Bruno" userId="" providerId="" clId="Web-{31385549-756A-46A5-9787-E4B7F5C4F012}" dt="2021-06-24T21:42:42.080" v="23" actId="20577"/>
          <ac:spMkLst>
            <pc:docMk/>
            <pc:sldMk cId="0" sldId="297"/>
            <ac:spMk id="11" creationId="{5CEC3A50-2333-A94B-9AF7-30DF0C4DEDC2}"/>
          </ac:spMkLst>
        </pc:spChg>
      </pc:sldChg>
    </pc:docChg>
  </pc:docChgLst>
  <pc:docChgLst>
    <pc:chgData name="Yool Park" clId="Web-{1A4F68A9-11A6-4B55-AC65-480ADA29AF54}"/>
    <pc:docChg chg="modSld">
      <pc:chgData name="Yool Park" userId="" providerId="" clId="Web-{1A4F68A9-11A6-4B55-AC65-480ADA29AF54}" dt="2021-02-10T17:16:31.107" v="112" actId="1076"/>
      <pc:docMkLst>
        <pc:docMk/>
      </pc:docMkLst>
      <pc:sldChg chg="modSp">
        <pc:chgData name="Yool Park" userId="" providerId="" clId="Web-{1A4F68A9-11A6-4B55-AC65-480ADA29AF54}" dt="2021-02-10T17:16:31.107" v="112" actId="1076"/>
        <pc:sldMkLst>
          <pc:docMk/>
          <pc:sldMk cId="2306876904" sldId="323"/>
        </pc:sldMkLst>
        <pc:spChg chg="mod">
          <ac:chgData name="Yool Park" userId="" providerId="" clId="Web-{1A4F68A9-11A6-4B55-AC65-480ADA29AF54}" dt="2021-02-10T17:16:31.107" v="112" actId="1076"/>
          <ac:spMkLst>
            <pc:docMk/>
            <pc:sldMk cId="2306876904" sldId="323"/>
            <ac:spMk id="27" creationId="{E7C02F66-A34A-CD4A-8AAA-6CD02CFCE4BC}"/>
          </ac:spMkLst>
        </pc:spChg>
      </pc:sldChg>
    </pc:docChg>
  </pc:docChgLst>
  <pc:docChgLst>
    <pc:chgData name="Yool Park" clId="Web-{43819812-B327-4C77-9502-29CFE44EF1D2}"/>
    <pc:docChg chg="modSld">
      <pc:chgData name="Yool Park" userId="" providerId="" clId="Web-{43819812-B327-4C77-9502-29CFE44EF1D2}" dt="2021-05-14T15:14:56.679" v="2" actId="20577"/>
      <pc:docMkLst>
        <pc:docMk/>
      </pc:docMkLst>
      <pc:sldChg chg="modSp">
        <pc:chgData name="Yool Park" userId="" providerId="" clId="Web-{43819812-B327-4C77-9502-29CFE44EF1D2}" dt="2021-05-14T15:14:56.679" v="2" actId="20577"/>
        <pc:sldMkLst>
          <pc:docMk/>
          <pc:sldMk cId="0" sldId="297"/>
        </pc:sldMkLst>
        <pc:spChg chg="mod">
          <ac:chgData name="Yool Park" userId="" providerId="" clId="Web-{43819812-B327-4C77-9502-29CFE44EF1D2}" dt="2021-05-14T15:14:56.679" v="2" actId="20577"/>
          <ac:spMkLst>
            <pc:docMk/>
            <pc:sldMk cId="0" sldId="297"/>
            <ac:spMk id="11" creationId="{5CEC3A50-2333-A94B-9AF7-30DF0C4DEDC2}"/>
          </ac:spMkLst>
        </pc:spChg>
      </pc:sldChg>
    </pc:docChg>
  </pc:docChgLst>
  <pc:docChgLst>
    <pc:chgData name="Yool Park" clId="Web-{360C796C-6A2C-46DD-85C9-63826E5198AF}"/>
    <pc:docChg chg="modSld">
      <pc:chgData name="Yool Park" userId="" providerId="" clId="Web-{360C796C-6A2C-46DD-85C9-63826E5198AF}" dt="2021-02-12T21:34:58.127" v="62" actId="20577"/>
      <pc:docMkLst>
        <pc:docMk/>
      </pc:docMkLst>
      <pc:sldChg chg="modSp">
        <pc:chgData name="Yool Park" userId="" providerId="" clId="Web-{360C796C-6A2C-46DD-85C9-63826E5198AF}" dt="2021-02-12T21:34:58.127" v="62" actId="20577"/>
        <pc:sldMkLst>
          <pc:docMk/>
          <pc:sldMk cId="0" sldId="261"/>
        </pc:sldMkLst>
        <pc:spChg chg="mod">
          <ac:chgData name="Yool Park" userId="" providerId="" clId="Web-{360C796C-6A2C-46DD-85C9-63826E5198AF}" dt="2021-02-12T21:34:58.127" v="62" actId="20577"/>
          <ac:spMkLst>
            <pc:docMk/>
            <pc:sldMk cId="0" sldId="261"/>
            <ac:spMk id="15" creationId="{00000000-0000-0000-0000-000000000000}"/>
          </ac:spMkLst>
        </pc:spChg>
        <pc:spChg chg="mod">
          <ac:chgData name="Yool Park" userId="" providerId="" clId="Web-{360C796C-6A2C-46DD-85C9-63826E5198AF}" dt="2021-02-12T21:30:38.944" v="30" actId="20577"/>
          <ac:spMkLst>
            <pc:docMk/>
            <pc:sldMk cId="0" sldId="261"/>
            <ac:spMk id="30" creationId="{E6C25A2D-311E-824A-AE28-38A4259EB241}"/>
          </ac:spMkLst>
        </pc:spChg>
      </pc:sldChg>
    </pc:docChg>
  </pc:docChgLst>
  <pc:docChgLst>
    <pc:chgData clId="Web-{1FC64D81-A58F-4FF9-B1CB-893CBB7D992D}"/>
    <pc:docChg chg="modSld">
      <pc:chgData name="" userId="" providerId="" clId="Web-{1FC64D81-A58F-4FF9-B1CB-893CBB7D992D}" dt="2020-10-26T22:38:43.806" v="0"/>
      <pc:docMkLst>
        <pc:docMk/>
      </pc:docMkLst>
      <pc:sldChg chg="delSp">
        <pc:chgData name="" userId="" providerId="" clId="Web-{1FC64D81-A58F-4FF9-B1CB-893CBB7D992D}" dt="2020-10-26T22:38:43.806" v="0"/>
        <pc:sldMkLst>
          <pc:docMk/>
          <pc:sldMk cId="3302863033" sldId="317"/>
        </pc:sldMkLst>
        <pc:picChg chg="del">
          <ac:chgData name="" userId="" providerId="" clId="Web-{1FC64D81-A58F-4FF9-B1CB-893CBB7D992D}" dt="2020-10-26T22:38:43.806" v="0"/>
          <ac:picMkLst>
            <pc:docMk/>
            <pc:sldMk cId="3302863033" sldId="317"/>
            <ac:picMk id="63" creationId="{65A5303F-D4C9-1B4C-B0BE-0E771B6C2E7A}"/>
          </ac:picMkLst>
        </pc:picChg>
      </pc:sldChg>
    </pc:docChg>
  </pc:docChgLst>
  <pc:docChgLst>
    <pc:chgData clId="Web-{02E1A42E-7352-425B-8567-F68FCC065568}"/>
    <pc:docChg chg="addSld delSld modSld">
      <pc:chgData name="" userId="" providerId="" clId="Web-{02E1A42E-7352-425B-8567-F68FCC065568}" dt="2021-02-03T23:23:14.933" v="3" actId="20577"/>
      <pc:docMkLst>
        <pc:docMk/>
      </pc:docMkLst>
      <pc:sldChg chg="del">
        <pc:chgData name="" userId="" providerId="" clId="Web-{02E1A42E-7352-425B-8567-F68FCC065568}" dt="2021-02-03T23:22:39.370" v="1"/>
        <pc:sldMkLst>
          <pc:docMk/>
          <pc:sldMk cId="389429340" sldId="318"/>
        </pc:sldMkLst>
      </pc:sldChg>
      <pc:sldChg chg="modSp add">
        <pc:chgData name="" userId="" providerId="" clId="Web-{02E1A42E-7352-425B-8567-F68FCC065568}" dt="2021-02-03T23:23:14.933" v="3" actId="20577"/>
        <pc:sldMkLst>
          <pc:docMk/>
          <pc:sldMk cId="4261325916" sldId="321"/>
        </pc:sldMkLst>
        <pc:spChg chg="mod">
          <ac:chgData name="" userId="" providerId="" clId="Web-{02E1A42E-7352-425B-8567-F68FCC065568}" dt="2021-02-03T23:23:14.933" v="3" actId="20577"/>
          <ac:spMkLst>
            <pc:docMk/>
            <pc:sldMk cId="4261325916" sldId="321"/>
            <ac:spMk id="15" creationId="{00000000-0000-0000-0000-000000000000}"/>
          </ac:spMkLst>
        </pc:spChg>
      </pc:sldChg>
    </pc:docChg>
  </pc:docChgLst>
  <pc:docChgLst>
    <pc:chgData clId="Web-{5A27B06C-728C-4458-AFEC-694B0D678005}"/>
    <pc:docChg chg="modSld">
      <pc:chgData name="" userId="" providerId="" clId="Web-{5A27B06C-728C-4458-AFEC-694B0D678005}" dt="2020-10-26T22:39:11.755" v="0"/>
      <pc:docMkLst>
        <pc:docMk/>
      </pc:docMkLst>
      <pc:sldChg chg="delSp">
        <pc:chgData name="" userId="" providerId="" clId="Web-{5A27B06C-728C-4458-AFEC-694B0D678005}" dt="2020-10-26T22:39:11.755" v="0"/>
        <pc:sldMkLst>
          <pc:docMk/>
          <pc:sldMk cId="3302863033" sldId="317"/>
        </pc:sldMkLst>
        <pc:picChg chg="del">
          <ac:chgData name="" userId="" providerId="" clId="Web-{5A27B06C-728C-4458-AFEC-694B0D678005}" dt="2020-10-26T22:39:11.755" v="0"/>
          <ac:picMkLst>
            <pc:docMk/>
            <pc:sldMk cId="3302863033" sldId="317"/>
            <ac:picMk id="63" creationId="{65A5303F-D4C9-1B4C-B0BE-0E771B6C2E7A}"/>
          </ac:picMkLst>
        </pc:picChg>
      </pc:sldChg>
    </pc:docChg>
  </pc:docChgLst>
  <pc:docChgLst>
    <pc:chgData name="Dori Bruno" clId="Web-{D0311161-B01F-4D8B-AFCF-BE9AE00483CB}"/>
    <pc:docChg chg="modSld">
      <pc:chgData name="Dori Bruno" userId="" providerId="" clId="Web-{D0311161-B01F-4D8B-AFCF-BE9AE00483CB}" dt="2021-06-24T20:55:43.591" v="10" actId="20577"/>
      <pc:docMkLst>
        <pc:docMk/>
      </pc:docMkLst>
      <pc:sldChg chg="modSp">
        <pc:chgData name="Dori Bruno" userId="" providerId="" clId="Web-{D0311161-B01F-4D8B-AFCF-BE9AE00483CB}" dt="2021-06-24T20:55:43.591" v="10" actId="20577"/>
        <pc:sldMkLst>
          <pc:docMk/>
          <pc:sldMk cId="4261325916" sldId="321"/>
        </pc:sldMkLst>
        <pc:spChg chg="mod">
          <ac:chgData name="Dori Bruno" userId="" providerId="" clId="Web-{D0311161-B01F-4D8B-AFCF-BE9AE00483CB}" dt="2021-06-24T20:55:43.591" v="10" actId="20577"/>
          <ac:spMkLst>
            <pc:docMk/>
            <pc:sldMk cId="4261325916" sldId="321"/>
            <ac:spMk id="15" creationId="{00000000-0000-0000-0000-000000000000}"/>
          </ac:spMkLst>
        </pc:spChg>
      </pc:sldChg>
    </pc:docChg>
  </pc:docChgLst>
  <pc:docChgLst>
    <pc:chgData clId="Web-{91FC15C5-EDAE-413F-B9AF-4A12FF4B050A}"/>
    <pc:docChg chg="modSld">
      <pc:chgData name="" userId="" providerId="" clId="Web-{91FC15C5-EDAE-413F-B9AF-4A12FF4B050A}" dt="2021-02-03T17:11:37.032" v="0" actId="20577"/>
      <pc:docMkLst>
        <pc:docMk/>
      </pc:docMkLst>
      <pc:sldChg chg="modSp">
        <pc:chgData name="" userId="" providerId="" clId="Web-{91FC15C5-EDAE-413F-B9AF-4A12FF4B050A}" dt="2021-02-03T17:11:37.032" v="0" actId="20577"/>
        <pc:sldMkLst>
          <pc:docMk/>
          <pc:sldMk cId="487124715" sldId="300"/>
        </pc:sldMkLst>
        <pc:spChg chg="mod">
          <ac:chgData name="" userId="" providerId="" clId="Web-{91FC15C5-EDAE-413F-B9AF-4A12FF4B050A}" dt="2021-02-03T17:11:37.032" v="0" actId="20577"/>
          <ac:spMkLst>
            <pc:docMk/>
            <pc:sldMk cId="487124715" sldId="300"/>
            <ac:spMk id="6" creationId="{00000000-0000-0000-0000-000000000000}"/>
          </ac:spMkLst>
        </pc:spChg>
      </pc:sldChg>
    </pc:docChg>
  </pc:docChgLst>
  <pc:docChgLst>
    <pc:chgData clId="Web-{67F385D1-6F44-4F7F-BCA8-1DD8CEDFBF22}"/>
    <pc:docChg chg="modSld">
      <pc:chgData name="" userId="" providerId="" clId="Web-{67F385D1-6F44-4F7F-BCA8-1DD8CEDFBF22}" dt="2020-10-27T13:49:38.511" v="63" actId="20577"/>
      <pc:docMkLst>
        <pc:docMk/>
      </pc:docMkLst>
      <pc:sldChg chg="modSp">
        <pc:chgData name="" userId="" providerId="" clId="Web-{67F385D1-6F44-4F7F-BCA8-1DD8CEDFBF22}" dt="2020-10-27T13:49:37.589" v="61" actId="20577"/>
        <pc:sldMkLst>
          <pc:docMk/>
          <pc:sldMk cId="487124715" sldId="300"/>
        </pc:sldMkLst>
        <pc:spChg chg="mod">
          <ac:chgData name="" userId="" providerId="" clId="Web-{67F385D1-6F44-4F7F-BCA8-1DD8CEDFBF22}" dt="2020-10-27T13:49:37.589" v="61" actId="20577"/>
          <ac:spMkLst>
            <pc:docMk/>
            <pc:sldMk cId="487124715" sldId="300"/>
            <ac:spMk id="6" creationId="{00000000-0000-0000-0000-000000000000}"/>
          </ac:spMkLst>
        </pc:spChg>
      </pc:sldChg>
    </pc:docChg>
  </pc:docChgLst>
  <pc:docChgLst>
    <pc:chgData clId="Web-{9977AC08-2B85-4340-975F-615341E1D02F}"/>
    <pc:docChg chg="modSld">
      <pc:chgData name="" userId="" providerId="" clId="Web-{9977AC08-2B85-4340-975F-615341E1D02F}" dt="2020-10-29T14:49:07.188" v="3"/>
      <pc:docMkLst>
        <pc:docMk/>
      </pc:docMkLst>
      <pc:sldChg chg="modSp">
        <pc:chgData name="" userId="" providerId="" clId="Web-{9977AC08-2B85-4340-975F-615341E1D02F}" dt="2020-10-29T14:48:55.859" v="1" actId="20577"/>
        <pc:sldMkLst>
          <pc:docMk/>
          <pc:sldMk cId="487124715" sldId="300"/>
        </pc:sldMkLst>
        <pc:spChg chg="mod">
          <ac:chgData name="" userId="" providerId="" clId="Web-{9977AC08-2B85-4340-975F-615341E1D02F}" dt="2020-10-29T14:48:55.859" v="1" actId="20577"/>
          <ac:spMkLst>
            <pc:docMk/>
            <pc:sldMk cId="487124715" sldId="300"/>
            <ac:spMk id="6" creationId="{00000000-0000-0000-0000-000000000000}"/>
          </ac:spMkLst>
        </pc:spChg>
      </pc:sldChg>
      <pc:sldChg chg="modSp">
        <pc:chgData name="" userId="" providerId="" clId="Web-{9977AC08-2B85-4340-975F-615341E1D02F}" dt="2020-10-29T14:49:07.188" v="3"/>
        <pc:sldMkLst>
          <pc:docMk/>
          <pc:sldMk cId="3928627624" sldId="319"/>
        </pc:sldMkLst>
        <pc:graphicFrameChg chg="modGraphic">
          <ac:chgData name="" userId="" providerId="" clId="Web-{9977AC08-2B85-4340-975F-615341E1D02F}" dt="2020-10-29T14:49:07.188" v="3"/>
          <ac:graphicFrameMkLst>
            <pc:docMk/>
            <pc:sldMk cId="3928627624" sldId="319"/>
            <ac:graphicFrameMk id="2" creationId="{E84CF0F6-09D4-9447-93FD-89130CE6006B}"/>
          </ac:graphicFrameMkLst>
        </pc:graphicFrameChg>
      </pc:sldChg>
    </pc:docChg>
  </pc:docChgLst>
  <pc:docChgLst>
    <pc:chgData clId="Web-{536BD134-F2EF-4017-A89A-F4E4596B9C4F}"/>
    <pc:docChg chg="modSld">
      <pc:chgData name="" userId="" providerId="" clId="Web-{536BD134-F2EF-4017-A89A-F4E4596B9C4F}" dt="2021-02-04T18:06:33.552" v="0" actId="20577"/>
      <pc:docMkLst>
        <pc:docMk/>
      </pc:docMkLst>
      <pc:sldChg chg="modSp">
        <pc:chgData name="" userId="" providerId="" clId="Web-{536BD134-F2EF-4017-A89A-F4E4596B9C4F}" dt="2021-02-04T18:06:33.552" v="0" actId="20577"/>
        <pc:sldMkLst>
          <pc:docMk/>
          <pc:sldMk cId="4261325916" sldId="321"/>
        </pc:sldMkLst>
        <pc:spChg chg="mod">
          <ac:chgData name="" userId="" providerId="" clId="Web-{536BD134-F2EF-4017-A89A-F4E4596B9C4F}" dt="2021-02-04T18:06:33.552" v="0" actId="20577"/>
          <ac:spMkLst>
            <pc:docMk/>
            <pc:sldMk cId="4261325916" sldId="321"/>
            <ac:spMk id="15" creationId="{00000000-0000-0000-0000-000000000000}"/>
          </ac:spMkLst>
        </pc:spChg>
      </pc:sldChg>
    </pc:docChg>
  </pc:docChgLst>
  <pc:docChgLst>
    <pc:chgData name="Dori Bruno" clId="Web-{30BF76A0-87C0-436F-A6FA-DF0ADC9FEA7A}"/>
    <pc:docChg chg="modSld">
      <pc:chgData name="Dori Bruno" userId="" providerId="" clId="Web-{30BF76A0-87C0-436F-A6FA-DF0ADC9FEA7A}" dt="2021-06-24T21:37:33.288" v="49" actId="20577"/>
      <pc:docMkLst>
        <pc:docMk/>
      </pc:docMkLst>
      <pc:sldChg chg="modSp">
        <pc:chgData name="Dori Bruno" userId="" providerId="" clId="Web-{30BF76A0-87C0-436F-A6FA-DF0ADC9FEA7A}" dt="2021-06-24T21:37:33.288" v="49" actId="20577"/>
        <pc:sldMkLst>
          <pc:docMk/>
          <pc:sldMk cId="0" sldId="297"/>
        </pc:sldMkLst>
        <pc:spChg chg="mod">
          <ac:chgData name="Dori Bruno" userId="" providerId="" clId="Web-{30BF76A0-87C0-436F-A6FA-DF0ADC9FEA7A}" dt="2021-06-24T21:37:33.288" v="49" actId="20577"/>
          <ac:spMkLst>
            <pc:docMk/>
            <pc:sldMk cId="0" sldId="297"/>
            <ac:spMk id="11" creationId="{5CEC3A50-2333-A94B-9AF7-30DF0C4DEDC2}"/>
          </ac:spMkLst>
        </pc:spChg>
      </pc:sldChg>
    </pc:docChg>
  </pc:docChgLst>
</pc:chgInfo>
</file>

<file path=ppt/media/hdphoto1.wdp>
</file>

<file path=ppt/media/hdphoto2.wdp>
</file>

<file path=ppt/media/hdphoto3.wdp>
</file>

<file path=ppt/media/image1.jpeg>
</file>

<file path=ppt/media/image11.png>
</file>

<file path=ppt/media/image12.jpeg>
</file>

<file path=ppt/media/image2.png>
</file>

<file path=ppt/media/image3.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48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402138" y="0"/>
            <a:ext cx="3368675" cy="504825"/>
          </a:xfrm>
          <a:prstGeom prst="rect">
            <a:avLst/>
          </a:prstGeom>
        </p:spPr>
        <p:txBody>
          <a:bodyPr vert="horz" lIns="91440" tIns="45720" rIns="91440" bIns="45720" rtlCol="0"/>
          <a:lstStyle>
            <a:lvl1pPr algn="r">
              <a:defRPr sz="1200"/>
            </a:lvl1pPr>
          </a:lstStyle>
          <a:p>
            <a:fld id="{768C5F79-6F5E-6D4D-960E-C9EE9C8FD03A}" type="datetimeFigureOut">
              <a:rPr lang="en-US" smtClean="0"/>
              <a:t>8/12/21</a:t>
            </a:fld>
            <a:endParaRPr lang="en-US"/>
          </a:p>
        </p:txBody>
      </p:sp>
      <p:sp>
        <p:nvSpPr>
          <p:cNvPr id="4" name="Slide Image Placeholder 3"/>
          <p:cNvSpPr>
            <a:spLocks noGrp="1" noRot="1" noChangeAspect="1"/>
          </p:cNvSpPr>
          <p:nvPr>
            <p:ph type="sldImg" idx="2"/>
          </p:nvPr>
        </p:nvSpPr>
        <p:spPr>
          <a:xfrm>
            <a:off x="2574925" y="1257300"/>
            <a:ext cx="2622550" cy="33940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77875" y="4840288"/>
            <a:ext cx="6216650" cy="396081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53575"/>
            <a:ext cx="3368675" cy="5048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402138" y="9553575"/>
            <a:ext cx="3368675" cy="504825"/>
          </a:xfrm>
          <a:prstGeom prst="rect">
            <a:avLst/>
          </a:prstGeom>
        </p:spPr>
        <p:txBody>
          <a:bodyPr vert="horz" lIns="91440" tIns="45720" rIns="91440" bIns="45720" rtlCol="0" anchor="b"/>
          <a:lstStyle>
            <a:lvl1pPr algn="r">
              <a:defRPr sz="1200"/>
            </a:lvl1pPr>
          </a:lstStyle>
          <a:p>
            <a:fld id="{8DC00A49-D5C9-E24A-B8F4-A46FD4EADA05}" type="slidenum">
              <a:rPr lang="en-US" smtClean="0"/>
              <a:t>‹#›</a:t>
            </a:fld>
            <a:endParaRPr lang="en-US"/>
          </a:p>
        </p:txBody>
      </p:sp>
    </p:spTree>
    <p:extLst>
      <p:ext uri="{BB962C8B-B14F-4D97-AF65-F5344CB8AC3E}">
        <p14:creationId xmlns:p14="http://schemas.microsoft.com/office/powerpoint/2010/main" val="39564546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3</a:t>
            </a:fld>
            <a:endParaRPr lang="en-US"/>
          </a:p>
        </p:txBody>
      </p:sp>
    </p:spTree>
    <p:extLst>
      <p:ext uri="{BB962C8B-B14F-4D97-AF65-F5344CB8AC3E}">
        <p14:creationId xmlns:p14="http://schemas.microsoft.com/office/powerpoint/2010/main" val="15801817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12</a:t>
            </a:fld>
            <a:endParaRPr lang="en-US"/>
          </a:p>
        </p:txBody>
      </p:sp>
    </p:spTree>
    <p:extLst>
      <p:ext uri="{BB962C8B-B14F-4D97-AF65-F5344CB8AC3E}">
        <p14:creationId xmlns:p14="http://schemas.microsoft.com/office/powerpoint/2010/main" val="2632604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13</a:t>
            </a:fld>
            <a:endParaRPr lang="en-US"/>
          </a:p>
        </p:txBody>
      </p:sp>
    </p:spTree>
    <p:extLst>
      <p:ext uri="{BB962C8B-B14F-4D97-AF65-F5344CB8AC3E}">
        <p14:creationId xmlns:p14="http://schemas.microsoft.com/office/powerpoint/2010/main" val="40088472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14</a:t>
            </a:fld>
            <a:endParaRPr lang="en-US"/>
          </a:p>
        </p:txBody>
      </p:sp>
    </p:spTree>
    <p:extLst>
      <p:ext uri="{BB962C8B-B14F-4D97-AF65-F5344CB8AC3E}">
        <p14:creationId xmlns:p14="http://schemas.microsoft.com/office/powerpoint/2010/main" val="3630597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4</a:t>
            </a:fld>
            <a:endParaRPr lang="en-US"/>
          </a:p>
        </p:txBody>
      </p:sp>
    </p:spTree>
    <p:extLst>
      <p:ext uri="{BB962C8B-B14F-4D97-AF65-F5344CB8AC3E}">
        <p14:creationId xmlns:p14="http://schemas.microsoft.com/office/powerpoint/2010/main" val="1586145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5</a:t>
            </a:fld>
            <a:endParaRPr lang="en-US"/>
          </a:p>
        </p:txBody>
      </p:sp>
    </p:spTree>
    <p:extLst>
      <p:ext uri="{BB962C8B-B14F-4D97-AF65-F5344CB8AC3E}">
        <p14:creationId xmlns:p14="http://schemas.microsoft.com/office/powerpoint/2010/main" val="926063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6</a:t>
            </a:fld>
            <a:endParaRPr lang="en-US"/>
          </a:p>
        </p:txBody>
      </p:sp>
    </p:spTree>
    <p:extLst>
      <p:ext uri="{BB962C8B-B14F-4D97-AF65-F5344CB8AC3E}">
        <p14:creationId xmlns:p14="http://schemas.microsoft.com/office/powerpoint/2010/main" val="2869709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7</a:t>
            </a:fld>
            <a:endParaRPr lang="en-US"/>
          </a:p>
        </p:txBody>
      </p:sp>
    </p:spTree>
    <p:extLst>
      <p:ext uri="{BB962C8B-B14F-4D97-AF65-F5344CB8AC3E}">
        <p14:creationId xmlns:p14="http://schemas.microsoft.com/office/powerpoint/2010/main" val="2750765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8</a:t>
            </a:fld>
            <a:endParaRPr lang="en-US"/>
          </a:p>
        </p:txBody>
      </p:sp>
    </p:spTree>
    <p:extLst>
      <p:ext uri="{BB962C8B-B14F-4D97-AF65-F5344CB8AC3E}">
        <p14:creationId xmlns:p14="http://schemas.microsoft.com/office/powerpoint/2010/main" val="5532343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9</a:t>
            </a:fld>
            <a:endParaRPr lang="en-US"/>
          </a:p>
        </p:txBody>
      </p:sp>
    </p:spTree>
    <p:extLst>
      <p:ext uri="{BB962C8B-B14F-4D97-AF65-F5344CB8AC3E}">
        <p14:creationId xmlns:p14="http://schemas.microsoft.com/office/powerpoint/2010/main" val="1474774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10</a:t>
            </a:fld>
            <a:endParaRPr lang="en-US"/>
          </a:p>
        </p:txBody>
      </p:sp>
    </p:spTree>
    <p:extLst>
      <p:ext uri="{BB962C8B-B14F-4D97-AF65-F5344CB8AC3E}">
        <p14:creationId xmlns:p14="http://schemas.microsoft.com/office/powerpoint/2010/main" val="34861694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C00A49-D5C9-E24A-B8F4-A46FD4EADA05}" type="slidenum">
              <a:rPr lang="en-US" smtClean="0"/>
              <a:t>11</a:t>
            </a:fld>
            <a:endParaRPr lang="en-US"/>
          </a:p>
        </p:txBody>
      </p:sp>
    </p:spTree>
    <p:extLst>
      <p:ext uri="{BB962C8B-B14F-4D97-AF65-F5344CB8AC3E}">
        <p14:creationId xmlns:p14="http://schemas.microsoft.com/office/powerpoint/2010/main" val="36257037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82930" y="3118104"/>
            <a:ext cx="6606540" cy="2112264"/>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165860" y="5632704"/>
            <a:ext cx="5440680" cy="25146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8/12/21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0" i="0">
                <a:solidFill>
                  <a:schemeClr val="tx1"/>
                </a:solidFill>
                <a:latin typeface="IBM Plex Sans"/>
                <a:cs typeface="IBM Plex San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8/12/21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0" i="0">
                <a:solidFill>
                  <a:schemeClr val="tx1"/>
                </a:solidFill>
                <a:latin typeface="IBM Plex Sans"/>
                <a:cs typeface="IBM Plex Sans"/>
              </a:defRPr>
            </a:lvl1pPr>
          </a:lstStyle>
          <a:p>
            <a:endParaRPr/>
          </a:p>
        </p:txBody>
      </p:sp>
      <p:sp>
        <p:nvSpPr>
          <p:cNvPr id="3" name="Holder 3"/>
          <p:cNvSpPr>
            <a:spLocks noGrp="1"/>
          </p:cNvSpPr>
          <p:nvPr>
            <p:ph sz="half" idx="2"/>
          </p:nvPr>
        </p:nvSpPr>
        <p:spPr>
          <a:xfrm>
            <a:off x="388620" y="2313432"/>
            <a:ext cx="3380994" cy="66385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002786" y="2313432"/>
            <a:ext cx="3380994" cy="66385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8/12/21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0" i="0">
                <a:solidFill>
                  <a:schemeClr val="tx1"/>
                </a:solidFill>
                <a:latin typeface="IBM Plex Sans"/>
                <a:cs typeface="IBM Plex San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8/12/21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8/12/21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854188" y="338565"/>
            <a:ext cx="3429000" cy="864235"/>
          </a:xfrm>
          <a:prstGeom prst="rect">
            <a:avLst/>
          </a:prstGeom>
        </p:spPr>
        <p:txBody>
          <a:bodyPr wrap="square" lIns="0" tIns="0" rIns="0" bIns="0">
            <a:spAutoFit/>
          </a:bodyPr>
          <a:lstStyle>
            <a:lvl1pPr>
              <a:defRPr sz="2750" b="0" i="0">
                <a:solidFill>
                  <a:schemeClr val="tx1"/>
                </a:solidFill>
                <a:latin typeface="IBM Plex Sans"/>
                <a:cs typeface="IBM Plex Sans"/>
              </a:defRPr>
            </a:lvl1pPr>
          </a:lstStyle>
          <a:p>
            <a:endParaRPr/>
          </a:p>
        </p:txBody>
      </p:sp>
      <p:sp>
        <p:nvSpPr>
          <p:cNvPr id="3" name="Holder 3"/>
          <p:cNvSpPr>
            <a:spLocks noGrp="1"/>
          </p:cNvSpPr>
          <p:nvPr>
            <p:ph type="body" idx="1"/>
          </p:nvPr>
        </p:nvSpPr>
        <p:spPr>
          <a:xfrm>
            <a:off x="388620" y="2313432"/>
            <a:ext cx="6995160" cy="66385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642616" y="9354312"/>
            <a:ext cx="2487168" cy="50292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88620" y="9354312"/>
            <a:ext cx="1787652" cy="50292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8/12/21</a:t>
            </a:fld>
            <a:endParaRPr lang="en-US"/>
          </a:p>
        </p:txBody>
      </p:sp>
      <p:sp>
        <p:nvSpPr>
          <p:cNvPr id="6" name="Holder 6"/>
          <p:cNvSpPr>
            <a:spLocks noGrp="1"/>
          </p:cNvSpPr>
          <p:nvPr>
            <p:ph type="sldNum" sz="quarter" idx="7"/>
          </p:nvPr>
        </p:nvSpPr>
        <p:spPr>
          <a:xfrm>
            <a:off x="5596128" y="9354312"/>
            <a:ext cx="1787652" cy="50292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https://myibm.ibm.com/"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4.emf"/><Relationship Id="rId4" Type="http://schemas.openxmlformats.org/officeDocument/2006/relationships/hyperlink" Target="http://weatheroperationscenter.ibm.com/" TargetMode="External"/></Relationships>
</file>

<file path=ppt/slides/_rels/slide1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hyperlink" Target="https://developer.ibm.com/api/view/insights-prod:wca:title-WCA#Customer%20Endpoint%20Design" TargetMode="External"/><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hyperlink" Target="https://myibm.ibm.com/" TargetMode="External"/><Relationship Id="rId5" Type="http://schemas.openxmlformats.org/officeDocument/2006/relationships/hyperlink" Target="https://developer.ibm.com/api/view/insights-prod:wca:title-WCA#123251" TargetMode="External"/><Relationship Id="rId10" Type="http://schemas.openxmlformats.org/officeDocument/2006/relationships/image" Target="../media/image7.png"/><Relationship Id="rId4" Type="http://schemas.openxmlformats.org/officeDocument/2006/relationships/hyperlink" Target="https://developer.ibm.com/api/myapis" TargetMode="External"/><Relationship Id="rId9" Type="http://schemas.openxmlformats.org/officeDocument/2006/relationships/image" Target="../media/image4.emf"/></Relationships>
</file>

<file path=ppt/slides/_rels/slide12.xml.rels><?xml version="1.0" encoding="UTF-8" standalone="yes"?>
<Relationships xmlns="http://schemas.openxmlformats.org/package/2006/relationships"><Relationship Id="rId3" Type="http://schemas.openxmlformats.org/officeDocument/2006/relationships/hyperlink" Target="ibm.co/3ddEGm5" TargetMode="External"/><Relationship Id="rId7"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4.emf"/><Relationship Id="rId5" Type="http://schemas.openxmlformats.org/officeDocument/2006/relationships/image" Target="../media/image10.emf"/><Relationship Id="rId4" Type="http://schemas.openxmlformats.org/officeDocument/2006/relationships/hyperlink" Target="https://docs.google.com/document/d/16TJJVFvNxqmWR1T6wmpnHuV3XZIZ0krJVcJRprs85tc/edit"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ibm.co/3ddEGm5" TargetMode="External"/><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4.emf"/><Relationship Id="rId5" Type="http://schemas.openxmlformats.org/officeDocument/2006/relationships/image" Target="../media/image10.emf"/><Relationship Id="rId4" Type="http://schemas.openxmlformats.org/officeDocument/2006/relationships/hyperlink" Target="https://docs.google.com/document/d/16TJJVFvNxqmWR1T6wmpnHuV3XZIZ0krJVcJRprs85tc/edit"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4.emf"/><Relationship Id="rId4" Type="http://schemas.microsoft.com/office/2007/relationships/hdphoto" Target="../media/hdphoto3.wdp"/></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weatheroperationscenter.ibm.com/" TargetMode="External"/><Relationship Id="rId5" Type="http://schemas.openxmlformats.org/officeDocument/2006/relationships/hyperlink" Target="https://ibm.co/2YZuI1b" TargetMode="Externa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4.emf"/><Relationship Id="rId5" Type="http://schemas.openxmlformats.org/officeDocument/2006/relationships/hyperlink" Target="http://weatheroperationscenter.ibm.com/" TargetMode="Externa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hyperlink" Target="http://weatheroperationscenter.ibm.com/" TargetMode="External"/><Relationship Id="rId7" Type="http://schemas.openxmlformats.org/officeDocument/2006/relationships/hyperlink" Target="https://ibm.github.io/Environmental-Intelligence-Suite/geospatial-api.html#obtaining-an-access-token"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hyperlink" Target="https://ibm.github.io/Environmental-Intelligence-Suite/geospatial-api.html#authentication" TargetMode="External"/><Relationship Id="rId5" Type="http://schemas.openxmlformats.org/officeDocument/2006/relationships/image" Target="../media/image7.png"/><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hyperlink" Target="https://myibm.ibm.com/"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4.emf"/><Relationship Id="rId4" Type="http://schemas.openxmlformats.org/officeDocument/2006/relationships/hyperlink" Target="http://weatheroperationscenter.ibm.com/"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myibm.ibm.com/"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4.emf"/><Relationship Id="rId4" Type="http://schemas.openxmlformats.org/officeDocument/2006/relationships/hyperlink" Target="http://weatheroperationscenter.ibm.com/"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myibm.ibm.com/"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4.emf"/><Relationship Id="rId4" Type="http://schemas.openxmlformats.org/officeDocument/2006/relationships/hyperlink" Target="http://weatheroperationscenter.ibm.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in a dark sky&#10;&#10;Description automatically generated">
            <a:extLst>
              <a:ext uri="{FF2B5EF4-FFF2-40B4-BE49-F238E27FC236}">
                <a16:creationId xmlns:a16="http://schemas.microsoft.com/office/drawing/2014/main" id="{8465D380-BC0B-4F40-BD95-DA5F454E9D6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7772400" cy="10058400"/>
          </a:xfrm>
          <a:prstGeom prst="rect">
            <a:avLst/>
          </a:prstGeom>
        </p:spPr>
      </p:pic>
      <p:sp>
        <p:nvSpPr>
          <p:cNvPr id="6" name="object 6"/>
          <p:cNvSpPr txBox="1"/>
          <p:nvPr/>
        </p:nvSpPr>
        <p:spPr>
          <a:xfrm>
            <a:off x="683510" y="1883285"/>
            <a:ext cx="6405379" cy="2836289"/>
          </a:xfrm>
          <a:prstGeom prst="rect">
            <a:avLst/>
          </a:prstGeom>
        </p:spPr>
        <p:txBody>
          <a:bodyPr vert="horz" wrap="square" lIns="0" tIns="50800" rIns="0" bIns="0" rtlCol="0">
            <a:spAutoFit/>
          </a:bodyPr>
          <a:lstStyle/>
          <a:p>
            <a:pPr marL="12700" marR="5080">
              <a:lnSpc>
                <a:spcPts val="4000"/>
              </a:lnSpc>
              <a:spcBef>
                <a:spcPts val="400"/>
              </a:spcBef>
            </a:pPr>
            <a:r>
              <a:rPr lang="en-US" sz="2400" spc="-10" dirty="0">
                <a:solidFill>
                  <a:srgbClr val="FFFFFF"/>
                </a:solidFill>
                <a:latin typeface="IBM Plex Sans"/>
              </a:rPr>
              <a:t>IBM Environmental Intelligence Suite</a:t>
            </a:r>
          </a:p>
          <a:p>
            <a:pPr marL="12700" marR="5080">
              <a:lnSpc>
                <a:spcPts val="4000"/>
              </a:lnSpc>
              <a:spcBef>
                <a:spcPts val="400"/>
              </a:spcBef>
            </a:pPr>
            <a:r>
              <a:rPr lang="en-US" sz="2000" spc="-10" dirty="0">
                <a:solidFill>
                  <a:srgbClr val="FFFFFF"/>
                </a:solidFill>
                <a:latin typeface="IBM Plex Sans"/>
              </a:rPr>
              <a:t>_</a:t>
            </a:r>
          </a:p>
          <a:p>
            <a:pPr marL="12700" marR="5080">
              <a:lnSpc>
                <a:spcPts val="4000"/>
              </a:lnSpc>
              <a:spcBef>
                <a:spcPts val="400"/>
              </a:spcBef>
            </a:pPr>
            <a:endParaRPr lang="en-US" sz="2000" spc="-10" dirty="0">
              <a:solidFill>
                <a:srgbClr val="FFFFFF"/>
              </a:solidFill>
              <a:latin typeface="IBM Plex Sans"/>
            </a:endParaRPr>
          </a:p>
          <a:p>
            <a:pPr marL="12700" marR="5080">
              <a:lnSpc>
                <a:spcPts val="4000"/>
              </a:lnSpc>
              <a:spcBef>
                <a:spcPts val="400"/>
              </a:spcBef>
            </a:pPr>
            <a:r>
              <a:rPr lang="en-US" sz="4400" spc="-10" dirty="0">
                <a:solidFill>
                  <a:srgbClr val="FFFFFF"/>
                </a:solidFill>
                <a:latin typeface="IBM Plex Sans"/>
              </a:rPr>
              <a:t>GETTING STARTED</a:t>
            </a:r>
          </a:p>
          <a:p>
            <a:pPr marL="12700" marR="5080">
              <a:lnSpc>
                <a:spcPts val="4000"/>
              </a:lnSpc>
              <a:spcBef>
                <a:spcPts val="400"/>
              </a:spcBef>
            </a:pPr>
            <a:r>
              <a:rPr lang="en-US" sz="4400" spc="-10" dirty="0">
                <a:solidFill>
                  <a:srgbClr val="FFFFFF"/>
                </a:solidFill>
                <a:latin typeface="IBM Plex Sans"/>
                <a:cs typeface="IBM Plex Sans"/>
              </a:rPr>
              <a:t>GUIDE</a:t>
            </a:r>
            <a:endParaRPr lang="en-US" sz="4400" dirty="0">
              <a:latin typeface="IBM Plex Sans"/>
              <a:cs typeface="IBM Plex Sans"/>
            </a:endParaRPr>
          </a:p>
        </p:txBody>
      </p:sp>
      <p:sp>
        <p:nvSpPr>
          <p:cNvPr id="7" name="object 7"/>
          <p:cNvSpPr txBox="1"/>
          <p:nvPr/>
        </p:nvSpPr>
        <p:spPr>
          <a:xfrm>
            <a:off x="707572" y="5363198"/>
            <a:ext cx="2721427" cy="228268"/>
          </a:xfrm>
          <a:prstGeom prst="rect">
            <a:avLst/>
          </a:prstGeom>
        </p:spPr>
        <p:txBody>
          <a:bodyPr vert="horz" wrap="square" lIns="0" tIns="12700" rIns="0" bIns="0" rtlCol="0">
            <a:spAutoFit/>
          </a:bodyPr>
          <a:lstStyle/>
          <a:p>
            <a:pPr marL="12700">
              <a:lnSpc>
                <a:spcPct val="100000"/>
              </a:lnSpc>
              <a:spcBef>
                <a:spcPts val="100"/>
              </a:spcBef>
            </a:pPr>
            <a:r>
              <a:rPr lang="en-US" sz="1400" dirty="0">
                <a:solidFill>
                  <a:srgbClr val="FFFFFF"/>
                </a:solidFill>
                <a:latin typeface="IBM Plex Sans"/>
                <a:cs typeface="IBM Plex Sans"/>
              </a:rPr>
              <a:t>Created for </a:t>
            </a:r>
            <a:r>
              <a:rPr lang="en-US" sz="1400" dirty="0">
                <a:highlight>
                  <a:srgbClr val="FFFF00"/>
                </a:highlight>
                <a:latin typeface="IBM Plex Sans"/>
                <a:cs typeface="IBM Plex Sans"/>
              </a:rPr>
              <a:t>[Company Name]</a:t>
            </a:r>
            <a:endParaRPr sz="1400" dirty="0">
              <a:highlight>
                <a:srgbClr val="FFFF00"/>
              </a:highlight>
              <a:latin typeface="IBM Plex Sans"/>
              <a:cs typeface="IBM Plex Sans"/>
            </a:endParaRPr>
          </a:p>
        </p:txBody>
      </p:sp>
      <p:sp>
        <p:nvSpPr>
          <p:cNvPr id="12" name="object 12"/>
          <p:cNvSpPr/>
          <p:nvPr/>
        </p:nvSpPr>
        <p:spPr>
          <a:xfrm>
            <a:off x="1202167" y="992978"/>
            <a:ext cx="34290" cy="18415"/>
          </a:xfrm>
          <a:custGeom>
            <a:avLst/>
            <a:gdLst/>
            <a:ahLst/>
            <a:cxnLst/>
            <a:rect l="l" t="t" r="r" b="b"/>
            <a:pathLst>
              <a:path w="34290" h="18415">
                <a:moveTo>
                  <a:pt x="7683" y="1943"/>
                </a:moveTo>
                <a:lnTo>
                  <a:pt x="5511" y="1943"/>
                </a:lnTo>
                <a:lnTo>
                  <a:pt x="5511" y="17856"/>
                </a:lnTo>
                <a:lnTo>
                  <a:pt x="7683" y="17856"/>
                </a:lnTo>
                <a:lnTo>
                  <a:pt x="7683" y="1943"/>
                </a:lnTo>
                <a:close/>
              </a:path>
              <a:path w="34290" h="18415">
                <a:moveTo>
                  <a:pt x="13195" y="0"/>
                </a:moveTo>
                <a:lnTo>
                  <a:pt x="0" y="0"/>
                </a:lnTo>
                <a:lnTo>
                  <a:pt x="0" y="1943"/>
                </a:lnTo>
                <a:lnTo>
                  <a:pt x="13195" y="1943"/>
                </a:lnTo>
                <a:lnTo>
                  <a:pt x="13195" y="0"/>
                </a:lnTo>
                <a:close/>
              </a:path>
              <a:path w="34290" h="18415">
                <a:moveTo>
                  <a:pt x="20358" y="0"/>
                </a:moveTo>
                <a:lnTo>
                  <a:pt x="17017" y="0"/>
                </a:lnTo>
                <a:lnTo>
                  <a:pt x="17017" y="17856"/>
                </a:lnTo>
                <a:lnTo>
                  <a:pt x="19100" y="17856"/>
                </a:lnTo>
                <a:lnTo>
                  <a:pt x="19100" y="2082"/>
                </a:lnTo>
                <a:lnTo>
                  <a:pt x="21107" y="2082"/>
                </a:lnTo>
                <a:lnTo>
                  <a:pt x="20358" y="0"/>
                </a:lnTo>
                <a:close/>
              </a:path>
              <a:path w="34290" h="18415">
                <a:moveTo>
                  <a:pt x="21107" y="2082"/>
                </a:moveTo>
                <a:lnTo>
                  <a:pt x="19176" y="2082"/>
                </a:lnTo>
                <a:lnTo>
                  <a:pt x="24904" y="17856"/>
                </a:lnTo>
                <a:lnTo>
                  <a:pt x="26073" y="17856"/>
                </a:lnTo>
                <a:lnTo>
                  <a:pt x="27299" y="14477"/>
                </a:lnTo>
                <a:lnTo>
                  <a:pt x="25565" y="14477"/>
                </a:lnTo>
                <a:lnTo>
                  <a:pt x="21107" y="2082"/>
                </a:lnTo>
                <a:close/>
              </a:path>
              <a:path w="34290" h="18415">
                <a:moveTo>
                  <a:pt x="33959" y="2082"/>
                </a:moveTo>
                <a:lnTo>
                  <a:pt x="31876" y="2082"/>
                </a:lnTo>
                <a:lnTo>
                  <a:pt x="31876" y="17856"/>
                </a:lnTo>
                <a:lnTo>
                  <a:pt x="33959" y="17856"/>
                </a:lnTo>
                <a:lnTo>
                  <a:pt x="33959" y="2082"/>
                </a:lnTo>
                <a:close/>
              </a:path>
              <a:path w="34290" h="18415">
                <a:moveTo>
                  <a:pt x="33959" y="0"/>
                </a:moveTo>
                <a:lnTo>
                  <a:pt x="30619" y="0"/>
                </a:lnTo>
                <a:lnTo>
                  <a:pt x="25565" y="14477"/>
                </a:lnTo>
                <a:lnTo>
                  <a:pt x="27299" y="14477"/>
                </a:lnTo>
                <a:lnTo>
                  <a:pt x="31800" y="2082"/>
                </a:lnTo>
                <a:lnTo>
                  <a:pt x="33959" y="2082"/>
                </a:lnTo>
                <a:lnTo>
                  <a:pt x="33959" y="0"/>
                </a:lnTo>
                <a:close/>
              </a:path>
            </a:pathLst>
          </a:custGeom>
          <a:solidFill>
            <a:srgbClr val="FFFFFF"/>
          </a:solidFill>
        </p:spPr>
        <p:txBody>
          <a:bodyPr wrap="square" lIns="0" tIns="0" rIns="0" bIns="0" rtlCol="0"/>
          <a:lstStyle/>
          <a:p>
            <a:endParaRPr/>
          </a:p>
        </p:txBody>
      </p:sp>
      <p:pic>
        <p:nvPicPr>
          <p:cNvPr id="53" name="Picture 52">
            <a:extLst>
              <a:ext uri="{FF2B5EF4-FFF2-40B4-BE49-F238E27FC236}">
                <a16:creationId xmlns:a16="http://schemas.microsoft.com/office/drawing/2014/main" id="{C6AA0C2B-A5B4-9548-8090-95EE759060B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629401" y="9345680"/>
            <a:ext cx="609600" cy="246158"/>
          </a:xfrm>
          <a:prstGeom prst="rect">
            <a:avLst/>
          </a:prstGeom>
        </p:spPr>
      </p:pic>
      <p:pic>
        <p:nvPicPr>
          <p:cNvPr id="54" name="Shape 572">
            <a:extLst>
              <a:ext uri="{FF2B5EF4-FFF2-40B4-BE49-F238E27FC236}">
                <a16:creationId xmlns:a16="http://schemas.microsoft.com/office/drawing/2014/main" id="{3A75EB9C-296C-E84D-881D-FDC4B06ABF38}"/>
              </a:ext>
            </a:extLst>
          </p:cNvPr>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a:off x="5516161" y="9090980"/>
            <a:ext cx="730207" cy="649519"/>
          </a:xfrm>
          <a:prstGeom prst="rect">
            <a:avLst/>
          </a:prstGeom>
          <a:noFill/>
          <a:ln>
            <a:noFill/>
          </a:ln>
        </p:spPr>
      </p:pic>
      <p:cxnSp>
        <p:nvCxnSpPr>
          <p:cNvPr id="58" name="Straight Connector 57">
            <a:extLst>
              <a:ext uri="{FF2B5EF4-FFF2-40B4-BE49-F238E27FC236}">
                <a16:creationId xmlns:a16="http://schemas.microsoft.com/office/drawing/2014/main" id="{9F73D98C-066B-8440-81A1-B3143AE7FAB8}"/>
              </a:ext>
            </a:extLst>
          </p:cNvPr>
          <p:cNvCxnSpPr/>
          <p:nvPr/>
        </p:nvCxnSpPr>
        <p:spPr>
          <a:xfrm>
            <a:off x="6400800" y="9090980"/>
            <a:ext cx="0" cy="6495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28630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444499" y="399795"/>
            <a:ext cx="6486215" cy="459100"/>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IV.   Alert Console</a:t>
            </a:r>
            <a:endParaRPr sz="1200" dirty="0">
              <a:latin typeface="IBM Plex Sans Light" panose="020B0403050203000203" pitchFamily="34" charset="0"/>
              <a:cs typeface="IBM Plex Sans"/>
            </a:endParaRPr>
          </a:p>
          <a:p>
            <a:pPr>
              <a:lnSpc>
                <a:spcPct val="100000"/>
              </a:lnSpc>
              <a:spcBef>
                <a:spcPts val="5"/>
              </a:spcBef>
            </a:pPr>
            <a:endParaRPr sz="1300" dirty="0">
              <a:latin typeface="Times New Roman"/>
              <a:cs typeface="Times New Roman"/>
            </a:endParaRPr>
          </a:p>
        </p:txBody>
      </p:sp>
      <p:sp>
        <p:nvSpPr>
          <p:cNvPr id="34" name="object 3">
            <a:extLst>
              <a:ext uri="{FF2B5EF4-FFF2-40B4-BE49-F238E27FC236}">
                <a16:creationId xmlns:a16="http://schemas.microsoft.com/office/drawing/2014/main" id="{64633EE2-B06D-084A-A183-085BB347CD80}"/>
              </a:ext>
            </a:extLst>
          </p:cNvPr>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6</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Alert Console</a:t>
            </a:r>
            <a:endParaRPr sz="700" dirty="0">
              <a:latin typeface="IBM Plex Sans"/>
              <a:cs typeface="IBM Plex Sans"/>
            </a:endParaRPr>
          </a:p>
        </p:txBody>
      </p:sp>
      <p:graphicFrame>
        <p:nvGraphicFramePr>
          <p:cNvPr id="2" name="Table 1">
            <a:extLst>
              <a:ext uri="{FF2B5EF4-FFF2-40B4-BE49-F238E27FC236}">
                <a16:creationId xmlns:a16="http://schemas.microsoft.com/office/drawing/2014/main" id="{E84CF0F6-09D4-9447-93FD-89130CE6006B}"/>
              </a:ext>
            </a:extLst>
          </p:cNvPr>
          <p:cNvGraphicFramePr>
            <a:graphicFrameLocks noGrp="1"/>
          </p:cNvGraphicFramePr>
          <p:nvPr>
            <p:extLst>
              <p:ext uri="{D42A27DB-BD31-4B8C-83A1-F6EECF244321}">
                <p14:modId xmlns:p14="http://schemas.microsoft.com/office/powerpoint/2010/main" val="1734762092"/>
              </p:ext>
            </p:extLst>
          </p:nvPr>
        </p:nvGraphicFramePr>
        <p:xfrm>
          <a:off x="342974" y="2579890"/>
          <a:ext cx="7086451" cy="3151743"/>
        </p:xfrm>
        <a:graphic>
          <a:graphicData uri="http://schemas.openxmlformats.org/drawingml/2006/table">
            <a:tbl>
              <a:tblPr firstRow="1" firstCol="1" bandRow="1">
                <a:tableStyleId>{5C22544A-7EE6-4342-B048-85BDC9FD1C3A}</a:tableStyleId>
              </a:tblPr>
              <a:tblGrid>
                <a:gridCol w="2781226">
                  <a:extLst>
                    <a:ext uri="{9D8B030D-6E8A-4147-A177-3AD203B41FA5}">
                      <a16:colId xmlns:a16="http://schemas.microsoft.com/office/drawing/2014/main" val="2665600511"/>
                    </a:ext>
                  </a:extLst>
                </a:gridCol>
                <a:gridCol w="4305225">
                  <a:extLst>
                    <a:ext uri="{9D8B030D-6E8A-4147-A177-3AD203B41FA5}">
                      <a16:colId xmlns:a16="http://schemas.microsoft.com/office/drawing/2014/main" val="4087436685"/>
                    </a:ext>
                  </a:extLst>
                </a:gridCol>
              </a:tblGrid>
              <a:tr h="145422">
                <a:tc>
                  <a:txBody>
                    <a:bodyPr/>
                    <a:lstStyle/>
                    <a:p>
                      <a:pPr marL="0" marR="0">
                        <a:spcBef>
                          <a:spcPts val="0"/>
                        </a:spcBef>
                        <a:spcAft>
                          <a:spcPts val="0"/>
                        </a:spcAft>
                      </a:pPr>
                      <a:r>
                        <a:rPr lang="en-US" sz="900" b="1" i="0" dirty="0">
                          <a:solidFill>
                            <a:schemeClr val="bg1"/>
                          </a:solidFill>
                          <a:effectLst/>
                          <a:latin typeface="IBM Plex Sans" panose="020B0503050203000203" pitchFamily="34" charset="0"/>
                        </a:rPr>
                        <a:t>Peril ID</a:t>
                      </a:r>
                      <a:endParaRPr lang="en-US" sz="900" b="1" i="0" dirty="0">
                        <a:solidFill>
                          <a:schemeClr val="bg1"/>
                        </a:solidFill>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tc>
                  <a:txBody>
                    <a:bodyPr/>
                    <a:lstStyle/>
                    <a:p>
                      <a:pPr marL="0" marR="0">
                        <a:spcBef>
                          <a:spcPts val="0"/>
                        </a:spcBef>
                        <a:spcAft>
                          <a:spcPts val="0"/>
                        </a:spcAft>
                      </a:pPr>
                      <a:r>
                        <a:rPr lang="en-US" sz="900" b="1" i="0" dirty="0">
                          <a:solidFill>
                            <a:schemeClr val="bg1"/>
                          </a:solidFill>
                          <a:effectLst/>
                          <a:latin typeface="IBM Plex Sans" panose="020B0503050203000203" pitchFamily="34" charset="0"/>
                        </a:rPr>
                        <a:t>Description</a:t>
                      </a:r>
                      <a:endParaRPr lang="en-US" sz="900" b="1" i="0" dirty="0">
                        <a:solidFill>
                          <a:schemeClr val="bg1"/>
                        </a:solidFill>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extLst>
                  <a:ext uri="{0D108BD9-81ED-4DB2-BD59-A6C34878D82A}">
                    <a16:rowId xmlns:a16="http://schemas.microsoft.com/office/drawing/2014/main" val="3149070551"/>
                  </a:ext>
                </a:extLst>
              </a:tr>
              <a:tr h="368876">
                <a:tc>
                  <a:txBody>
                    <a:bodyPr/>
                    <a:lstStyle/>
                    <a:p>
                      <a:r>
                        <a:rPr lang="en-US" sz="1000" b="0" dirty="0">
                          <a:solidFill>
                            <a:srgbClr val="222222"/>
                          </a:solidFill>
                          <a:effectLst/>
                          <a:latin typeface="IBM Plex Sans" panose="020B0503050203000203" pitchFamily="34" charset="0"/>
                        </a:rPr>
                        <a:t>ACCUM_PRECIP_TOTAL_24HR_GTE_25.40_MM​</a:t>
                      </a:r>
                      <a:endParaRPr lang="en-US" sz="1000" b="0" dirty="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1000" b="0">
                          <a:solidFill>
                            <a:srgbClr val="222222"/>
                          </a:solidFill>
                          <a:effectLst/>
                          <a:latin typeface="IBM Plex Sans" panose="020B0503050203000203" pitchFamily="34" charset="0"/>
                        </a:rPr>
                        <a:t>Rainfall of 1 inch or more is forecast in the next 24 hours. ​</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095236652"/>
                  </a:ext>
                </a:extLst>
              </a:tr>
              <a:tr h="443799">
                <a:tc>
                  <a:txBody>
                    <a:bodyPr/>
                    <a:lstStyle/>
                    <a:p>
                      <a:r>
                        <a:rPr lang="en-US" sz="1000" b="0">
                          <a:solidFill>
                            <a:srgbClr val="222222"/>
                          </a:solidFill>
                          <a:effectLst/>
                          <a:latin typeface="IBM Plex Sans" panose="020B0503050203000203" pitchFamily="34" charset="0"/>
                        </a:rPr>
                        <a:t>ACCUM_SNOW_TOTAL_24HR_GTE_0.08_M​</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1000" b="0">
                          <a:solidFill>
                            <a:srgbClr val="222222"/>
                          </a:solidFill>
                          <a:effectLst/>
                          <a:latin typeface="IBM Plex Sans" panose="020B0503050203000203" pitchFamily="34" charset="0"/>
                        </a:rPr>
                        <a:t>Snow forecast of 3 inches or more in the next 24 hours. ​</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94198202"/>
                  </a:ext>
                </a:extLst>
              </a:tr>
              <a:tr h="510751">
                <a:tc>
                  <a:txBody>
                    <a:bodyPr/>
                    <a:lstStyle/>
                    <a:p>
                      <a:r>
                        <a:rPr lang="en-US" sz="1000" b="0">
                          <a:solidFill>
                            <a:srgbClr val="222222"/>
                          </a:solidFill>
                          <a:effectLst/>
                          <a:latin typeface="IBM Plex Sans" panose="020B0503050203000203" pitchFamily="34" charset="0"/>
                        </a:rPr>
                        <a:t>GCOD_ACCUM_PRECIP_TOTAL_1HR_GTE_25.40_MM​</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1000" b="0">
                          <a:solidFill>
                            <a:srgbClr val="222222"/>
                          </a:solidFill>
                          <a:effectLst/>
                          <a:latin typeface="IBM Plex Sans" panose="020B0503050203000203" pitchFamily="34" charset="0"/>
                        </a:rPr>
                        <a:t>Rainfall greater than 1 inch in the past hour. ​</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223174446"/>
                  </a:ext>
                </a:extLst>
              </a:tr>
              <a:tr h="381179">
                <a:tc>
                  <a:txBody>
                    <a:bodyPr/>
                    <a:lstStyle/>
                    <a:p>
                      <a:r>
                        <a:rPr lang="en-US" sz="1000" b="0">
                          <a:solidFill>
                            <a:srgbClr val="222222"/>
                          </a:solidFill>
                          <a:effectLst/>
                          <a:latin typeface="IBM Plex Sans" panose="020B0503050203000203" pitchFamily="34" charset="0"/>
                        </a:rPr>
                        <a:t>GCOD_ACCUM_SNOW_TOTAL_1HR_GTE_0.0254_M​</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1000" b="0">
                          <a:solidFill>
                            <a:srgbClr val="222222"/>
                          </a:solidFill>
                          <a:effectLst/>
                          <a:latin typeface="IBM Plex Sans" panose="020B0503050203000203" pitchFamily="34" charset="0"/>
                        </a:rPr>
                        <a:t>Snow greater than 1 inch in the past 1 hour. ​</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574535096"/>
                  </a:ext>
                </a:extLst>
              </a:tr>
              <a:tr h="368876">
                <a:tc>
                  <a:txBody>
                    <a:bodyPr/>
                    <a:lstStyle/>
                    <a:p>
                      <a:r>
                        <a:rPr lang="en-US" sz="1000" b="0">
                          <a:solidFill>
                            <a:srgbClr val="222222"/>
                          </a:solidFill>
                          <a:effectLst/>
                          <a:latin typeface="IBM Plex Sans" panose="020B0503050203000203" pitchFamily="34" charset="0"/>
                        </a:rPr>
                        <a:t>GCOD_WIND_GUST_SFC_GTE_17.88_MS​</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1000" b="0">
                          <a:solidFill>
                            <a:srgbClr val="222222"/>
                          </a:solidFill>
                          <a:effectLst/>
                          <a:latin typeface="IBM Plex Sans" panose="020B0503050203000203" pitchFamily="34" charset="0"/>
                        </a:rPr>
                        <a:t>Wind gusts above 40 mph occurred within the past hour. ​</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846998107"/>
                  </a:ext>
                </a:extLst>
              </a:tr>
              <a:tr h="510751">
                <a:tc>
                  <a:txBody>
                    <a:bodyPr/>
                    <a:lstStyle/>
                    <a:p>
                      <a:r>
                        <a:rPr lang="en-US" sz="1000" b="0">
                          <a:solidFill>
                            <a:srgbClr val="222222"/>
                          </a:solidFill>
                          <a:effectLst/>
                          <a:latin typeface="IBM Plex Sans" panose="020B0503050203000203" pitchFamily="34" charset="0"/>
                        </a:rPr>
                        <a:t>WIND_SPEED_SFC_24HR_GTE_17.88_MS​</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1000" b="0">
                          <a:solidFill>
                            <a:srgbClr val="222222"/>
                          </a:solidFill>
                          <a:effectLst/>
                          <a:latin typeface="IBM Plex Sans" panose="020B0503050203000203" pitchFamily="34" charset="0"/>
                        </a:rPr>
                        <a:t>Wind speeds above 40 mph are forecast to occur in your area over the next 24 hours. ​</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409259951"/>
                  </a:ext>
                </a:extLst>
              </a:tr>
              <a:tr h="381179">
                <a:tc>
                  <a:txBody>
                    <a:bodyPr/>
                    <a:lstStyle/>
                    <a:p>
                      <a:r>
                        <a:rPr lang="en-US" sz="1000" b="0">
                          <a:solidFill>
                            <a:srgbClr val="222222"/>
                          </a:solidFill>
                          <a:effectLst/>
                          <a:latin typeface="IBM Plex Sans" panose="020B0503050203000203" pitchFamily="34" charset="0"/>
                        </a:rPr>
                        <a:t>SSDS_INGESTOR_HEARTBEAT​</a:t>
                      </a:r>
                      <a:endParaRPr lang="en-US" sz="10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1000" b="0" dirty="0">
                          <a:solidFill>
                            <a:srgbClr val="222222"/>
                          </a:solidFill>
                          <a:effectLst/>
                          <a:latin typeface="IBM Plex Sans" panose="020B0503050203000203" pitchFamily="34" charset="0"/>
                        </a:rPr>
                        <a:t>This product delivers a heartbeat originating in the SSDS </a:t>
                      </a:r>
                      <a:r>
                        <a:rPr lang="en-US" sz="1000" b="0" dirty="0" err="1">
                          <a:solidFill>
                            <a:srgbClr val="222222"/>
                          </a:solidFill>
                          <a:effectLst/>
                          <a:latin typeface="IBM Plex Sans" panose="020B0503050203000203" pitchFamily="34" charset="0"/>
                        </a:rPr>
                        <a:t>ingestor</a:t>
                      </a:r>
                      <a:r>
                        <a:rPr lang="en-US" sz="1000" b="0" dirty="0">
                          <a:solidFill>
                            <a:srgbClr val="222222"/>
                          </a:solidFill>
                          <a:effectLst/>
                          <a:latin typeface="IBM Plex Sans" panose="020B0503050203000203" pitchFamily="34" charset="0"/>
                        </a:rPr>
                        <a:t> microservice at a fixed interval for an asset at precisely 68.92, -138.2</a:t>
                      </a:r>
                      <a:endParaRPr lang="en-US" sz="1000" b="0" dirty="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885743619"/>
                  </a:ext>
                </a:extLst>
              </a:tr>
            </a:tbl>
          </a:graphicData>
        </a:graphic>
      </p:graphicFrame>
      <p:sp>
        <p:nvSpPr>
          <p:cNvPr id="16" name="object 4">
            <a:extLst>
              <a:ext uri="{FF2B5EF4-FFF2-40B4-BE49-F238E27FC236}">
                <a16:creationId xmlns:a16="http://schemas.microsoft.com/office/drawing/2014/main" id="{6006056A-2740-A145-8AD0-7668CADC522F}"/>
              </a:ext>
            </a:extLst>
          </p:cNvPr>
          <p:cNvSpPr txBox="1"/>
          <p:nvPr/>
        </p:nvSpPr>
        <p:spPr>
          <a:xfrm>
            <a:off x="655247" y="785396"/>
            <a:ext cx="5889862" cy="1305486"/>
          </a:xfrm>
          <a:prstGeom prst="rect">
            <a:avLst/>
          </a:prstGeom>
        </p:spPr>
        <p:txBody>
          <a:bodyPr vert="horz" wrap="square" lIns="0" tIns="12700" rIns="0" bIns="0" rtlCol="0">
            <a:spAutoFit/>
          </a:bodyPr>
          <a:lstStyle/>
          <a:p>
            <a:r>
              <a:rPr lang="en-US" sz="1200" dirty="0">
                <a:latin typeface="IBM Plex Sans Light" panose="020B0403050203000203" pitchFamily="34" charset="0"/>
              </a:rPr>
              <a:t>An automated email was already sent, asking you to click a link to confirm your identity for login to </a:t>
            </a:r>
            <a:r>
              <a:rPr lang="en-US" sz="1200" u="sng" dirty="0">
                <a:latin typeface="IBM Plex Sans Light" panose="020B0403050203000203" pitchFamily="34" charset="0"/>
                <a:hlinkClick r:id="rId3"/>
              </a:rPr>
              <a:t>https://myibm.ibm.com/</a:t>
            </a:r>
            <a:r>
              <a:rPr lang="en-US" sz="1200" dirty="0">
                <a:latin typeface="IBM Plex Sans Light" panose="020B0403050203000203" pitchFamily="34" charset="0"/>
              </a:rPr>
              <a:t>. </a:t>
            </a:r>
          </a:p>
          <a:p>
            <a:endParaRPr lang="en-US" sz="1200" dirty="0">
              <a:latin typeface="IBM Plex Sans Light" panose="020B0403050203000203" pitchFamily="34" charset="0"/>
            </a:endParaRPr>
          </a:p>
          <a:p>
            <a:r>
              <a:rPr lang="en-US" sz="1200" dirty="0">
                <a:latin typeface="IBM Plex Sans Light" panose="020B0403050203000203" pitchFamily="34" charset="0"/>
              </a:rPr>
              <a:t>Once your account is confirmed, you will have access to Alert Console on </a:t>
            </a:r>
            <a:r>
              <a:rPr lang="en-US" sz="1200" u="sng" dirty="0">
                <a:latin typeface="IBM Plex Sans Light" panose="020B0403050203000203" pitchFamily="34" charset="0"/>
                <a:hlinkClick r:id="rId4"/>
              </a:rPr>
              <a:t>http://weatheroperationscenter.ibm.com</a:t>
            </a:r>
            <a:r>
              <a:rPr lang="en-US" sz="1200" dirty="0">
                <a:latin typeface="IBM Plex Sans Light" panose="020B0403050203000203" pitchFamily="34" charset="0"/>
              </a:rPr>
              <a:t>.</a:t>
            </a:r>
          </a:p>
          <a:p>
            <a:endParaRPr lang="en-US" sz="1200" dirty="0">
              <a:latin typeface="IBM Plex Sans Light" panose="020B0403050203000203" pitchFamily="34" charset="0"/>
            </a:endParaRPr>
          </a:p>
          <a:p>
            <a:r>
              <a:rPr lang="en-US" sz="1200" dirty="0">
                <a:latin typeface="IBM Plex Sans Light" panose="020B0403050203000203" pitchFamily="34" charset="0"/>
              </a:rPr>
              <a:t>We have configured your account with the following weather Perils to start.</a:t>
            </a:r>
          </a:p>
        </p:txBody>
      </p:sp>
      <p:sp>
        <p:nvSpPr>
          <p:cNvPr id="7" name="TextBox 6">
            <a:extLst>
              <a:ext uri="{FF2B5EF4-FFF2-40B4-BE49-F238E27FC236}">
                <a16:creationId xmlns:a16="http://schemas.microsoft.com/office/drawing/2014/main" id="{B4AC808E-86C7-1147-9DEA-ECCBC3BBFEAD}"/>
              </a:ext>
            </a:extLst>
          </p:cNvPr>
          <p:cNvSpPr txBox="1"/>
          <p:nvPr/>
        </p:nvSpPr>
        <p:spPr>
          <a:xfrm>
            <a:off x="256951" y="2241149"/>
            <a:ext cx="3612682" cy="261610"/>
          </a:xfrm>
          <a:prstGeom prst="rect">
            <a:avLst/>
          </a:prstGeom>
          <a:noFill/>
        </p:spPr>
        <p:txBody>
          <a:bodyPr wrap="square" rtlCol="0">
            <a:spAutoFit/>
          </a:bodyPr>
          <a:lstStyle/>
          <a:p>
            <a:r>
              <a:rPr lang="en-US" sz="1100" b="1" dirty="0">
                <a:latin typeface="IBM Plex Sans" panose="020B0503050203000203" pitchFamily="34" charset="0"/>
              </a:rPr>
              <a:t>Weather Perils Provisioned : Global</a:t>
            </a:r>
            <a:endParaRPr lang="en-US" sz="1100" b="1" dirty="0">
              <a:highlight>
                <a:srgbClr val="FFFF00"/>
              </a:highlight>
              <a:latin typeface="IBM Plex Sans" panose="020B0503050203000203" pitchFamily="34" charset="0"/>
            </a:endParaRPr>
          </a:p>
        </p:txBody>
      </p:sp>
      <p:cxnSp>
        <p:nvCxnSpPr>
          <p:cNvPr id="8" name="Straight Connector 7">
            <a:extLst>
              <a:ext uri="{FF2B5EF4-FFF2-40B4-BE49-F238E27FC236}">
                <a16:creationId xmlns:a16="http://schemas.microsoft.com/office/drawing/2014/main" id="{02427AA7-BD9B-6E4B-9BAF-FC9A24D389D6}"/>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9" name="Picture 8" descr="TWCo IBM logo_MAIN 4C VEC (2).eps">
            <a:extLst>
              <a:ext uri="{FF2B5EF4-FFF2-40B4-BE49-F238E27FC236}">
                <a16:creationId xmlns:a16="http://schemas.microsoft.com/office/drawing/2014/main" id="{19FF74B2-7926-6C47-B8F0-B2540F47B8C6}"/>
              </a:ext>
            </a:extLst>
          </p:cNvPr>
          <p:cNvPicPr>
            <a:picLocks noChangeAspect="1"/>
          </p:cNvPicPr>
          <p:nvPr/>
        </p:nvPicPr>
        <p:blipFill>
          <a:blip r:embed="rId5"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0" name="Picture 9" descr="A picture containing text, clipart&#10;&#10;Description automatically generated">
            <a:extLst>
              <a:ext uri="{FF2B5EF4-FFF2-40B4-BE49-F238E27FC236}">
                <a16:creationId xmlns:a16="http://schemas.microsoft.com/office/drawing/2014/main" id="{C781386D-06C0-764A-AED2-3D2B8075F524}"/>
              </a:ext>
            </a:extLst>
          </p:cNvPr>
          <p:cNvPicPr>
            <a:picLocks noChangeAspect="1"/>
          </p:cNvPicPr>
          <p:nvPr/>
        </p:nvPicPr>
        <p:blipFill>
          <a:blip r:embed="rId6"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Tree>
    <p:extLst>
      <p:ext uri="{BB962C8B-B14F-4D97-AF65-F5344CB8AC3E}">
        <p14:creationId xmlns:p14="http://schemas.microsoft.com/office/powerpoint/2010/main" val="36560367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p:nvPr/>
        </p:nvSpPr>
        <p:spPr>
          <a:xfrm>
            <a:off x="-3810" y="-12865"/>
            <a:ext cx="3890010" cy="8763000"/>
          </a:xfrm>
          <a:custGeom>
            <a:avLst/>
            <a:gdLst/>
            <a:ahLst/>
            <a:cxnLst/>
            <a:rect l="l" t="t" r="r" b="b"/>
            <a:pathLst>
              <a:path w="3890009" h="9281160">
                <a:moveTo>
                  <a:pt x="0" y="9281160"/>
                </a:moveTo>
                <a:lnTo>
                  <a:pt x="3889540" y="9281160"/>
                </a:lnTo>
                <a:lnTo>
                  <a:pt x="3889540" y="0"/>
                </a:lnTo>
                <a:lnTo>
                  <a:pt x="0" y="0"/>
                </a:lnTo>
                <a:lnTo>
                  <a:pt x="0" y="9281160"/>
                </a:lnTo>
                <a:close/>
              </a:path>
            </a:pathLst>
          </a:custGeom>
          <a:solidFill>
            <a:srgbClr val="E6E7E8"/>
          </a:solidFill>
        </p:spPr>
        <p:txBody>
          <a:bodyPr wrap="square" lIns="0" tIns="0" rIns="0" bIns="0" rtlCol="0"/>
          <a:lstStyle/>
          <a:p>
            <a:endParaRPr/>
          </a:p>
        </p:txBody>
      </p:sp>
      <p:sp>
        <p:nvSpPr>
          <p:cNvPr id="13" name="object 13"/>
          <p:cNvSpPr txBox="1"/>
          <p:nvPr/>
        </p:nvSpPr>
        <p:spPr>
          <a:xfrm>
            <a:off x="4062187" y="1408781"/>
            <a:ext cx="3121568" cy="335989"/>
          </a:xfrm>
          <a:prstGeom prst="rect">
            <a:avLst/>
          </a:prstGeom>
        </p:spPr>
        <p:txBody>
          <a:bodyPr vert="horz" wrap="square" lIns="0" tIns="12700" rIns="0" bIns="0" rtlCol="0">
            <a:spAutoFit/>
          </a:bodyPr>
          <a:lstStyle/>
          <a:p>
            <a:pPr marL="12700">
              <a:lnSpc>
                <a:spcPct val="100000"/>
              </a:lnSpc>
              <a:spcBef>
                <a:spcPts val="100"/>
              </a:spcBef>
            </a:pPr>
            <a:r>
              <a:rPr lang="en-US" sz="1050" b="1" spc="-5" dirty="0">
                <a:solidFill>
                  <a:srgbClr val="231F20"/>
                </a:solidFill>
                <a:latin typeface="IBM Plex Sans" panose="020B0503050203000203" pitchFamily="34" charset="77"/>
              </a:rPr>
              <a:t>Accessing  the alerting/notification capabilities using an API</a:t>
            </a:r>
            <a:endParaRPr sz="1050" b="1" spc="-5" dirty="0">
              <a:solidFill>
                <a:srgbClr val="231F20"/>
              </a:solidFill>
              <a:latin typeface="IBM Plex Sans" panose="020B0503050203000203" pitchFamily="34" charset="77"/>
            </a:endParaRPr>
          </a:p>
        </p:txBody>
      </p:sp>
      <p:sp>
        <p:nvSpPr>
          <p:cNvPr id="33" name="object 3">
            <a:extLst>
              <a:ext uri="{FF2B5EF4-FFF2-40B4-BE49-F238E27FC236}">
                <a16:creationId xmlns:a16="http://schemas.microsoft.com/office/drawing/2014/main" id="{AB0ED917-149F-754D-A06D-298CB80EC1E0}"/>
              </a:ext>
            </a:extLst>
          </p:cNvPr>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7</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Alert Console</a:t>
            </a:r>
            <a:endParaRPr sz="700" dirty="0">
              <a:latin typeface="IBM Plex Sans"/>
              <a:cs typeface="IBM Plex Sans"/>
            </a:endParaRPr>
          </a:p>
        </p:txBody>
      </p:sp>
      <p:sp>
        <p:nvSpPr>
          <p:cNvPr id="14" name="object 14"/>
          <p:cNvSpPr txBox="1"/>
          <p:nvPr/>
        </p:nvSpPr>
        <p:spPr>
          <a:xfrm>
            <a:off x="3657600" y="2185178"/>
            <a:ext cx="3734835" cy="3877215"/>
          </a:xfrm>
          <a:prstGeom prst="rect">
            <a:avLst/>
          </a:prstGeom>
        </p:spPr>
        <p:txBody>
          <a:bodyPr vert="horz" wrap="square" lIns="0" tIns="12700" rIns="0" bIns="0" rtlCol="0">
            <a:spAutoFit/>
          </a:bodyPr>
          <a:lstStyle/>
          <a:p>
            <a:pPr marL="685800" lvl="1" indent="-228600">
              <a:lnSpc>
                <a:spcPct val="150000"/>
              </a:lnSpc>
              <a:buFont typeface="+mj-lt"/>
              <a:buAutoNum type="arabicPeriod"/>
            </a:pPr>
            <a:r>
              <a:rPr lang="en-US" sz="1050" dirty="0">
                <a:latin typeface="IBM Plex Sans" panose="020B0503050203000203" pitchFamily="34" charset="0"/>
              </a:rPr>
              <a:t>Click the API button in the left-hand navigation to access links to </a:t>
            </a:r>
            <a:r>
              <a:rPr lang="en-US" sz="1050" dirty="0">
                <a:latin typeface="IBM Plex Sans" panose="020B0503050203000203" pitchFamily="34" charset="0"/>
                <a:hlinkClick r:id="rId3"/>
              </a:rPr>
              <a:t>API documentation</a:t>
            </a:r>
            <a:r>
              <a:rPr lang="en-US" sz="1050" dirty="0">
                <a:latin typeface="IBM Plex Sans" panose="020B0503050203000203" pitchFamily="34" charset="0"/>
              </a:rPr>
              <a:t> and </a:t>
            </a:r>
            <a:r>
              <a:rPr lang="en-US" sz="1050" dirty="0">
                <a:latin typeface="IBM Plex Sans" panose="020B0503050203000203" pitchFamily="34" charset="0"/>
                <a:hlinkClick r:id="rId4"/>
              </a:rPr>
              <a:t>key management.</a:t>
            </a:r>
            <a:endParaRPr lang="en-US" sz="1050" dirty="0">
              <a:latin typeface="IBM Plex Sans" panose="020B0503050203000203" pitchFamily="34" charset="0"/>
            </a:endParaRPr>
          </a:p>
          <a:p>
            <a:pPr marL="685800" lvl="1" indent="-228600">
              <a:lnSpc>
                <a:spcPct val="150000"/>
              </a:lnSpc>
              <a:buFont typeface="+mj-lt"/>
              <a:buAutoNum type="arabicPeriod"/>
            </a:pPr>
            <a:r>
              <a:rPr lang="en-US" sz="1050" dirty="0">
                <a:latin typeface="IBM Plex Sans" panose="020B0503050203000203" pitchFamily="34" charset="0"/>
              </a:rPr>
              <a:t>For a simple use case of sending alerts to a URL endpoint, you can use the API key and secret for your account and API documentation to: </a:t>
            </a:r>
          </a:p>
          <a:p>
            <a:pPr marL="1143000" lvl="2" indent="-228600">
              <a:lnSpc>
                <a:spcPct val="150000"/>
              </a:lnSpc>
              <a:buFont typeface="Wingdings" pitchFamily="2" charset="2"/>
              <a:buChar char="ü"/>
            </a:pPr>
            <a:r>
              <a:rPr lang="en-US" sz="1050" dirty="0">
                <a:latin typeface="IBM Plex Sans" panose="020B0503050203000203" pitchFamily="34" charset="0"/>
              </a:rPr>
              <a:t>Add a basic auth endpoint to receive alerts. The endpoint should be configured to recognize this JSON payload format (</a:t>
            </a:r>
            <a:r>
              <a:rPr lang="en-US" sz="1050" dirty="0">
                <a:latin typeface="IBM Plex Sans" panose="020B0503050203000203" pitchFamily="34" charset="0"/>
                <a:hlinkClick r:id="rId3"/>
              </a:rPr>
              <a:t>Customer Endpoint Design</a:t>
            </a:r>
            <a:r>
              <a:rPr lang="en-US" sz="1050" dirty="0">
                <a:latin typeface="IBM Plex Sans" panose="020B0503050203000203" pitchFamily="34" charset="0"/>
              </a:rPr>
              <a:t> section).</a:t>
            </a:r>
          </a:p>
          <a:p>
            <a:pPr marL="1143000" lvl="2" indent="-228600">
              <a:lnSpc>
                <a:spcPct val="150000"/>
              </a:lnSpc>
              <a:buFont typeface="Wingdings" pitchFamily="2" charset="2"/>
              <a:buChar char="ü"/>
            </a:pPr>
            <a:r>
              <a:rPr lang="en-US" sz="1050" dirty="0">
                <a:latin typeface="IBM Plex Sans" panose="020B0503050203000203" pitchFamily="34" charset="0"/>
              </a:rPr>
              <a:t>Create an Asset (location) to monitor for alerts (</a:t>
            </a:r>
            <a:r>
              <a:rPr lang="en-US" sz="1050" dirty="0">
                <a:latin typeface="IBM Plex Sans" panose="020B0503050203000203" pitchFamily="34" charset="0"/>
                <a:hlinkClick r:id="rId5"/>
              </a:rPr>
              <a:t>Create an Asset</a:t>
            </a:r>
            <a:r>
              <a:rPr lang="en-US" sz="1050" dirty="0">
                <a:latin typeface="IBM Plex Sans" panose="020B0503050203000203" pitchFamily="34" charset="0"/>
              </a:rPr>
              <a:t> section).</a:t>
            </a:r>
          </a:p>
          <a:p>
            <a:pPr marL="1143000" lvl="2" indent="-228600">
              <a:lnSpc>
                <a:spcPct val="150000"/>
              </a:lnSpc>
              <a:buFont typeface="Wingdings" pitchFamily="2" charset="2"/>
              <a:buChar char="ü"/>
            </a:pPr>
            <a:r>
              <a:rPr lang="en-US" sz="1050" dirty="0">
                <a:latin typeface="IBM Plex Sans" panose="020B0503050203000203" pitchFamily="34" charset="0"/>
              </a:rPr>
              <a:t>Assets can also be created by using the web-based dashboard at </a:t>
            </a:r>
            <a:r>
              <a:rPr lang="en-US" sz="1050" dirty="0">
                <a:latin typeface="IBM Plex Sans" panose="020B0503050203000203" pitchFamily="34" charset="0"/>
                <a:hlinkClick r:id="rId6"/>
              </a:rPr>
              <a:t>https://myibm.ibm.com/.</a:t>
            </a:r>
            <a:endParaRPr lang="en-US" sz="1050" dirty="0">
              <a:latin typeface="IBM Plex Sans" panose="020B0503050203000203" pitchFamily="34" charset="0"/>
            </a:endParaRPr>
          </a:p>
          <a:p>
            <a:pPr marL="241300" marR="5080" indent="-228600">
              <a:lnSpc>
                <a:spcPct val="150000"/>
              </a:lnSpc>
              <a:spcBef>
                <a:spcPts val="100"/>
              </a:spcBef>
              <a:buChar char="•"/>
              <a:tabLst>
                <a:tab pos="240665" algn="l"/>
                <a:tab pos="241300" algn="l"/>
              </a:tabLst>
            </a:pPr>
            <a:endParaRPr sz="1050" dirty="0">
              <a:latin typeface="IBM Plex Sans" panose="020B0503050203000203" pitchFamily="34" charset="0"/>
              <a:cs typeface="IBM Plex Sans"/>
            </a:endParaRPr>
          </a:p>
        </p:txBody>
      </p:sp>
      <p:pic>
        <p:nvPicPr>
          <p:cNvPr id="11" name="Picture 10">
            <a:extLst>
              <a:ext uri="{FF2B5EF4-FFF2-40B4-BE49-F238E27FC236}">
                <a16:creationId xmlns:a16="http://schemas.microsoft.com/office/drawing/2014/main" id="{B85A87CD-DED3-8645-9608-7A00E45F80E4}"/>
              </a:ext>
            </a:extLst>
          </p:cNvPr>
          <p:cNvPicPr>
            <a:picLocks noChangeAspect="1"/>
          </p:cNvPicPr>
          <p:nvPr/>
        </p:nvPicPr>
        <p:blipFill rotWithShape="1">
          <a:blip r:embed="rId7" cstate="screen">
            <a:lum bright="70000" contrast="-70000"/>
            <a:alphaModFix amt="20000"/>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a:ext>
            </a:extLst>
          </a:blip>
          <a:srcRect/>
          <a:stretch/>
        </p:blipFill>
        <p:spPr>
          <a:xfrm>
            <a:off x="-3810" y="0"/>
            <a:ext cx="3886200" cy="8750135"/>
          </a:xfrm>
          <a:prstGeom prst="rect">
            <a:avLst/>
          </a:prstGeom>
        </p:spPr>
      </p:pic>
      <p:sp>
        <p:nvSpPr>
          <p:cNvPr id="7" name="object 7"/>
          <p:cNvSpPr txBox="1"/>
          <p:nvPr/>
        </p:nvSpPr>
        <p:spPr>
          <a:xfrm>
            <a:off x="440213" y="1355441"/>
            <a:ext cx="3104196" cy="228268"/>
          </a:xfrm>
          <a:prstGeom prst="rect">
            <a:avLst/>
          </a:prstGeom>
        </p:spPr>
        <p:txBody>
          <a:bodyPr vert="horz" wrap="square" lIns="0" tIns="66040" rIns="0" bIns="0" rtlCol="0">
            <a:spAutoFit/>
          </a:bodyPr>
          <a:lstStyle/>
          <a:p>
            <a:pPr>
              <a:buClr>
                <a:srgbClr val="FFFFFF"/>
              </a:buClr>
              <a:buSzPts val="2200"/>
            </a:pPr>
            <a:r>
              <a:rPr lang="en-US" sz="1050" b="1" spc="-5" dirty="0">
                <a:solidFill>
                  <a:srgbClr val="231F20"/>
                </a:solidFill>
                <a:latin typeface="IBM Plex Sans" panose="020B0503050203000203" pitchFamily="34" charset="77"/>
              </a:rPr>
              <a:t>Configuring the weather Perils via interface</a:t>
            </a:r>
            <a:endParaRPr lang="en-US" sz="2400" dirty="0">
              <a:latin typeface="IBM Plex Sans" panose="020B0503050203000203" pitchFamily="34" charset="77"/>
            </a:endParaRPr>
          </a:p>
        </p:txBody>
      </p:sp>
      <p:sp>
        <p:nvSpPr>
          <p:cNvPr id="21" name="TextBox 20">
            <a:extLst>
              <a:ext uri="{FF2B5EF4-FFF2-40B4-BE49-F238E27FC236}">
                <a16:creationId xmlns:a16="http://schemas.microsoft.com/office/drawing/2014/main" id="{B4D1C99A-DC88-AC4C-9E91-19193DD7393F}"/>
              </a:ext>
            </a:extLst>
          </p:cNvPr>
          <p:cNvSpPr txBox="1"/>
          <p:nvPr/>
        </p:nvSpPr>
        <p:spPr>
          <a:xfrm>
            <a:off x="-81909" y="2184721"/>
            <a:ext cx="3657600" cy="2677656"/>
          </a:xfrm>
          <a:prstGeom prst="rect">
            <a:avLst/>
          </a:prstGeom>
          <a:noFill/>
        </p:spPr>
        <p:txBody>
          <a:bodyPr wrap="square" lIns="91440" tIns="45720" rIns="91440" bIns="45720" rtlCol="0" anchor="t">
            <a:spAutoFit/>
          </a:bodyPr>
          <a:lstStyle/>
          <a:p>
            <a:pPr marL="685800" lvl="1" indent="-228600">
              <a:lnSpc>
                <a:spcPct val="150000"/>
              </a:lnSpc>
              <a:buAutoNum type="arabicPeriod"/>
            </a:pPr>
            <a:r>
              <a:rPr lang="en-US" sz="1050" dirty="0">
                <a:latin typeface="IBM Plex Sans" panose="020B0503050203000203" pitchFamily="34" charset="0"/>
              </a:rPr>
              <a:t>Click on the </a:t>
            </a:r>
            <a:r>
              <a:rPr lang="en-US" sz="1050" i="1" dirty="0">
                <a:latin typeface="IBM Plex Sans" panose="020B0503050203000203" pitchFamily="34" charset="0"/>
              </a:rPr>
              <a:t>Alert Console </a:t>
            </a:r>
            <a:r>
              <a:rPr lang="en-US" sz="1050" dirty="0">
                <a:latin typeface="IBM Plex Sans" panose="020B0503050203000203" pitchFamily="34" charset="0"/>
              </a:rPr>
              <a:t>card from the Main Environmental Intelligence Suite page.</a:t>
            </a:r>
          </a:p>
          <a:p>
            <a:pPr marL="685800" lvl="1" indent="-228600">
              <a:lnSpc>
                <a:spcPct val="150000"/>
              </a:lnSpc>
              <a:buAutoNum type="arabicPeriod"/>
            </a:pPr>
            <a:r>
              <a:rPr lang="en-US" sz="1050" dirty="0">
                <a:latin typeface="IBM Plex Sans" panose="020B0503050203000203" pitchFamily="34" charset="0"/>
              </a:rPr>
              <a:t>Log in with your </a:t>
            </a:r>
            <a:r>
              <a:rPr lang="en-US" sz="1050" dirty="0" err="1">
                <a:latin typeface="IBM Plex Sans" panose="020B0503050203000203" pitchFamily="34" charset="0"/>
              </a:rPr>
              <a:t>IBMid</a:t>
            </a:r>
            <a:endParaRPr lang="en-US" sz="1050" dirty="0">
              <a:latin typeface="IBM Plex Sans" panose="020B0503050203000203" pitchFamily="34" charset="0"/>
            </a:endParaRPr>
          </a:p>
          <a:p>
            <a:pPr marL="685800" lvl="1" indent="-228600">
              <a:lnSpc>
                <a:spcPct val="150000"/>
              </a:lnSpc>
              <a:buFontTx/>
              <a:buAutoNum type="arabicPeriod"/>
            </a:pPr>
            <a:r>
              <a:rPr lang="en-US" sz="1050" dirty="0">
                <a:latin typeface="IBM Plex Sans" panose="020B0503050203000203" pitchFamily="34" charset="0"/>
              </a:rPr>
              <a:t>Click the "Configure" button in the left-hand navigation to go to the Configure Service screen </a:t>
            </a:r>
          </a:p>
          <a:p>
            <a:pPr lvl="1"/>
            <a:endParaRPr lang="en-US" sz="1050" dirty="0">
              <a:latin typeface="IBM Plex Sans" panose="020B0503050203000203" pitchFamily="34" charset="0"/>
            </a:endParaRPr>
          </a:p>
          <a:p>
            <a:pPr marL="1085850" lvl="2" indent="-171450">
              <a:buFont typeface="Wingdings" pitchFamily="2" charset="2"/>
              <a:buChar char="ü"/>
            </a:pPr>
            <a:r>
              <a:rPr lang="en-US" sz="1050" dirty="0">
                <a:latin typeface="IBM Plex Sans"/>
              </a:rPr>
              <a:t>Under Alert Types, activate the available perils by clicking the toggle switch or peril name</a:t>
            </a:r>
          </a:p>
          <a:p>
            <a:pPr marL="1085850" lvl="2" indent="-171450">
              <a:buFont typeface="Wingdings" pitchFamily="2" charset="2"/>
              <a:buChar char="ü"/>
            </a:pPr>
            <a:endParaRPr lang="en-US" sz="1050" dirty="0">
              <a:latin typeface="IBM Plex Sans" panose="020B0503050203000203" pitchFamily="34" charset="0"/>
            </a:endParaRPr>
          </a:p>
          <a:p>
            <a:pPr marL="1085850" lvl="2" indent="-171450">
              <a:buFont typeface="Wingdings" pitchFamily="2" charset="2"/>
              <a:buChar char="ü"/>
            </a:pPr>
            <a:r>
              <a:rPr lang="en-US" sz="1050" dirty="0">
                <a:latin typeface="IBM Plex Sans" panose="020B0503050203000203" pitchFamily="34" charset="0"/>
              </a:rPr>
              <a:t>Under Alert Messages, customize the Company Name </a:t>
            </a:r>
          </a:p>
        </p:txBody>
      </p:sp>
      <p:sp>
        <p:nvSpPr>
          <p:cNvPr id="30" name="object 4">
            <a:extLst>
              <a:ext uri="{FF2B5EF4-FFF2-40B4-BE49-F238E27FC236}">
                <a16:creationId xmlns:a16="http://schemas.microsoft.com/office/drawing/2014/main" id="{FEC20C4F-5CD9-474B-988F-C985D0E3F3B6}"/>
              </a:ext>
            </a:extLst>
          </p:cNvPr>
          <p:cNvSpPr txBox="1"/>
          <p:nvPr/>
        </p:nvSpPr>
        <p:spPr>
          <a:xfrm>
            <a:off x="444499" y="399795"/>
            <a:ext cx="6486215" cy="459100"/>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IV.   Alert Console</a:t>
            </a:r>
            <a:endParaRPr sz="1200" dirty="0">
              <a:latin typeface="IBM Plex Sans Light" panose="020B0403050203000203" pitchFamily="34" charset="0"/>
              <a:cs typeface="IBM Plex Sans"/>
            </a:endParaRPr>
          </a:p>
          <a:p>
            <a:pPr>
              <a:lnSpc>
                <a:spcPct val="100000"/>
              </a:lnSpc>
              <a:spcBef>
                <a:spcPts val="5"/>
              </a:spcBef>
            </a:pPr>
            <a:endParaRPr sz="1300" dirty="0">
              <a:latin typeface="Times New Roman"/>
              <a:cs typeface="Times New Roman"/>
            </a:endParaRPr>
          </a:p>
        </p:txBody>
      </p:sp>
      <p:cxnSp>
        <p:nvCxnSpPr>
          <p:cNvPr id="12" name="Straight Connector 11">
            <a:extLst>
              <a:ext uri="{FF2B5EF4-FFF2-40B4-BE49-F238E27FC236}">
                <a16:creationId xmlns:a16="http://schemas.microsoft.com/office/drawing/2014/main" id="{72D8A350-76F3-044D-8A08-4F73651185D5}"/>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5" name="Picture 14" descr="TWCo IBM logo_MAIN 4C VEC (2).eps">
            <a:extLst>
              <a:ext uri="{FF2B5EF4-FFF2-40B4-BE49-F238E27FC236}">
                <a16:creationId xmlns:a16="http://schemas.microsoft.com/office/drawing/2014/main" id="{280D8AC6-5C23-984E-85FC-B3FFBBE66229}"/>
              </a:ext>
            </a:extLst>
          </p:cNvPr>
          <p:cNvPicPr>
            <a:picLocks noChangeAspect="1"/>
          </p:cNvPicPr>
          <p:nvPr/>
        </p:nvPicPr>
        <p:blipFill>
          <a:blip r:embed="rId9"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6" name="Picture 15" descr="A picture containing text, clipart&#10;&#10;Description automatically generated">
            <a:extLst>
              <a:ext uri="{FF2B5EF4-FFF2-40B4-BE49-F238E27FC236}">
                <a16:creationId xmlns:a16="http://schemas.microsoft.com/office/drawing/2014/main" id="{9F091ECF-2148-CD44-8FAE-7E1E608F0226}"/>
              </a:ext>
            </a:extLst>
          </p:cNvPr>
          <p:cNvPicPr>
            <a:picLocks noChangeAspect="1"/>
          </p:cNvPicPr>
          <p:nvPr/>
        </p:nvPicPr>
        <p:blipFill>
          <a:blip r:embed="rId10"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0" y="999987"/>
            <a:ext cx="7772400" cy="2289929"/>
          </a:xfrm>
          <a:custGeom>
            <a:avLst/>
            <a:gdLst/>
            <a:ahLst/>
            <a:cxnLst/>
            <a:rect l="l" t="t" r="r" b="b"/>
            <a:pathLst>
              <a:path w="7772400" h="4078604">
                <a:moveTo>
                  <a:pt x="0" y="4078211"/>
                </a:moveTo>
                <a:lnTo>
                  <a:pt x="7772400" y="4078211"/>
                </a:lnTo>
                <a:lnTo>
                  <a:pt x="7772400" y="0"/>
                </a:lnTo>
                <a:lnTo>
                  <a:pt x="0" y="0"/>
                </a:lnTo>
                <a:lnTo>
                  <a:pt x="0" y="4078211"/>
                </a:lnTo>
                <a:close/>
              </a:path>
            </a:pathLst>
          </a:custGeom>
          <a:solidFill>
            <a:srgbClr val="D1D3D4"/>
          </a:solidFill>
        </p:spPr>
        <p:txBody>
          <a:bodyPr wrap="square" lIns="0" tIns="0" rIns="0" bIns="0" rtlCol="0"/>
          <a:lstStyle/>
          <a:p>
            <a:endParaRPr/>
          </a:p>
        </p:txBody>
      </p:sp>
      <p:sp>
        <p:nvSpPr>
          <p:cNvPr id="7" name="object 7"/>
          <p:cNvSpPr txBox="1"/>
          <p:nvPr/>
        </p:nvSpPr>
        <p:spPr>
          <a:xfrm>
            <a:off x="547061" y="1531126"/>
            <a:ext cx="6217920" cy="859210"/>
          </a:xfrm>
          <a:prstGeom prst="rect">
            <a:avLst/>
          </a:prstGeom>
        </p:spPr>
        <p:txBody>
          <a:bodyPr vert="horz" wrap="square" lIns="0" tIns="12700" rIns="0" bIns="0" rtlCol="0" anchor="t">
            <a:spAutoFit/>
          </a:bodyPr>
          <a:lstStyle/>
          <a:p>
            <a:r>
              <a:rPr lang="en-US" sz="1100" b="1" dirty="0">
                <a:latin typeface="IBM Plex Sans"/>
              </a:rPr>
              <a:t>Trial API Key:</a:t>
            </a:r>
            <a:r>
              <a:rPr lang="en-US" sz="1100" dirty="0">
                <a:latin typeface="IBM Plex Sans"/>
              </a:rPr>
              <a:t>  </a:t>
            </a:r>
            <a:r>
              <a:rPr lang="en-US" sz="1100" dirty="0">
                <a:highlight>
                  <a:srgbClr val="FFFF00"/>
                </a:highlight>
                <a:latin typeface="IBM Plex Sans" panose="020B0503050203000203" pitchFamily="34" charset="0"/>
              </a:rPr>
              <a:t>[CLIENT API KEY]</a:t>
            </a:r>
            <a:endParaRPr lang="en-US" sz="1100" dirty="0">
              <a:latin typeface="IBM Plex Sans"/>
              <a:ea typeface="+mn-lt"/>
              <a:cs typeface="+mn-lt"/>
            </a:endParaRPr>
          </a:p>
          <a:p>
            <a:endParaRPr lang="en-US" sz="1100" dirty="0">
              <a:ea typeface="+mn-lt"/>
              <a:cs typeface="+mn-lt"/>
            </a:endParaRPr>
          </a:p>
          <a:p>
            <a:r>
              <a:rPr lang="en-US" sz="1100" dirty="0">
                <a:latin typeface="IBM Plex Sans"/>
              </a:rPr>
              <a:t>This Component provides a trial API key for 50,000 daily API Calls and 100 calls per minute for internal development, non-production use only. Once the daily trial API Call limit is reached, the key is disabled for that day.</a:t>
            </a:r>
            <a:endParaRPr lang="en-US" dirty="0"/>
          </a:p>
        </p:txBody>
      </p:sp>
      <p:sp>
        <p:nvSpPr>
          <p:cNvPr id="10" name="object 4">
            <a:extLst>
              <a:ext uri="{FF2B5EF4-FFF2-40B4-BE49-F238E27FC236}">
                <a16:creationId xmlns:a16="http://schemas.microsoft.com/office/drawing/2014/main" id="{20C242E4-0808-0346-84AC-27ABB4B77EE8}"/>
              </a:ext>
            </a:extLst>
          </p:cNvPr>
          <p:cNvSpPr txBox="1"/>
          <p:nvPr/>
        </p:nvSpPr>
        <p:spPr>
          <a:xfrm>
            <a:off x="444499" y="399795"/>
            <a:ext cx="6486215" cy="459100"/>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V.   Weather APIs</a:t>
            </a:r>
            <a:endParaRPr sz="1200" dirty="0">
              <a:latin typeface="IBM Plex Sans Light" panose="020B0403050203000203" pitchFamily="34" charset="0"/>
              <a:cs typeface="IBM Plex Sans"/>
            </a:endParaRPr>
          </a:p>
          <a:p>
            <a:pPr>
              <a:lnSpc>
                <a:spcPct val="100000"/>
              </a:lnSpc>
              <a:spcBef>
                <a:spcPts val="5"/>
              </a:spcBef>
            </a:pPr>
            <a:endParaRPr sz="1300" dirty="0">
              <a:latin typeface="Times New Roman"/>
              <a:cs typeface="Times New Roman"/>
            </a:endParaRPr>
          </a:p>
        </p:txBody>
      </p:sp>
      <p:graphicFrame>
        <p:nvGraphicFramePr>
          <p:cNvPr id="2" name="Table 1">
            <a:extLst>
              <a:ext uri="{FF2B5EF4-FFF2-40B4-BE49-F238E27FC236}">
                <a16:creationId xmlns:a16="http://schemas.microsoft.com/office/drawing/2014/main" id="{96AB0E51-835E-9847-9387-B622488836D4}"/>
              </a:ext>
            </a:extLst>
          </p:cNvPr>
          <p:cNvGraphicFramePr>
            <a:graphicFrameLocks noGrp="1"/>
          </p:cNvGraphicFramePr>
          <p:nvPr/>
        </p:nvGraphicFramePr>
        <p:xfrm>
          <a:off x="495691" y="7555528"/>
          <a:ext cx="6781016" cy="1212142"/>
        </p:xfrm>
        <a:graphic>
          <a:graphicData uri="http://schemas.openxmlformats.org/drawingml/2006/table">
            <a:tbl>
              <a:tblPr firstRow="1" firstCol="1" bandRow="1">
                <a:tableStyleId>{5C22544A-7EE6-4342-B048-85BDC9FD1C3A}</a:tableStyleId>
              </a:tblPr>
              <a:tblGrid>
                <a:gridCol w="3390357">
                  <a:extLst>
                    <a:ext uri="{9D8B030D-6E8A-4147-A177-3AD203B41FA5}">
                      <a16:colId xmlns:a16="http://schemas.microsoft.com/office/drawing/2014/main" val="3394103998"/>
                    </a:ext>
                  </a:extLst>
                </a:gridCol>
                <a:gridCol w="3390659">
                  <a:extLst>
                    <a:ext uri="{9D8B030D-6E8A-4147-A177-3AD203B41FA5}">
                      <a16:colId xmlns:a16="http://schemas.microsoft.com/office/drawing/2014/main" val="3509949557"/>
                    </a:ext>
                  </a:extLst>
                </a:gridCol>
              </a:tblGrid>
              <a:tr h="258654">
                <a:tc>
                  <a:txBody>
                    <a:bodyPr/>
                    <a:lstStyle/>
                    <a:p>
                      <a:pPr marL="0" marR="0" algn="l">
                        <a:spcBef>
                          <a:spcPts val="0"/>
                        </a:spcBef>
                        <a:spcAft>
                          <a:spcPts val="0"/>
                        </a:spcAft>
                      </a:pPr>
                      <a:r>
                        <a:rPr lang="en-US" sz="1100" b="1" i="0" dirty="0">
                          <a:solidFill>
                            <a:schemeClr val="bg1"/>
                          </a:solidFill>
                          <a:effectLst/>
                          <a:latin typeface="IBM Plex Sans Light" panose="020B0403050203000203" pitchFamily="34" charset="0"/>
                        </a:rPr>
                        <a:t>API Package</a:t>
                      </a:r>
                      <a:endParaRPr lang="en-US" sz="1100" b="1" i="0" dirty="0">
                        <a:solidFill>
                          <a:schemeClr val="bg1"/>
                        </a:solidFill>
                        <a:effectLst/>
                        <a:latin typeface="IBM Plex Sans Light" panose="020B04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algn="l">
                        <a:spcBef>
                          <a:spcPts val="0"/>
                        </a:spcBef>
                        <a:spcAft>
                          <a:spcPts val="0"/>
                        </a:spcAft>
                      </a:pPr>
                      <a:r>
                        <a:rPr lang="en-US" sz="1100" b="1" i="0" dirty="0">
                          <a:solidFill>
                            <a:schemeClr val="bg1"/>
                          </a:solidFill>
                          <a:effectLst/>
                          <a:latin typeface="IBM Plex Sans Light" panose="020B0403050203000203" pitchFamily="34" charset="0"/>
                        </a:rPr>
                        <a:t>Documentation</a:t>
                      </a:r>
                      <a:endParaRPr lang="en-US" sz="1100" b="1" i="0" dirty="0">
                        <a:solidFill>
                          <a:schemeClr val="bg1"/>
                        </a:solidFill>
                        <a:effectLst/>
                        <a:latin typeface="IBM Plex Sans Light" panose="020B04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extLst>
                  <a:ext uri="{0D108BD9-81ED-4DB2-BD59-A6C34878D82A}">
                    <a16:rowId xmlns:a16="http://schemas.microsoft.com/office/drawing/2014/main" val="355264668"/>
                  </a:ext>
                </a:extLst>
              </a:tr>
              <a:tr h="476744">
                <a:tc>
                  <a:txBody>
                    <a:bodyPr/>
                    <a:lstStyle/>
                    <a:p>
                      <a:pPr marL="0" marR="0" algn="l">
                        <a:spcBef>
                          <a:spcPts val="0"/>
                        </a:spcBef>
                        <a:spcAft>
                          <a:spcPts val="0"/>
                        </a:spcAft>
                      </a:pPr>
                      <a:r>
                        <a:rPr lang="en-US" sz="1100" b="0" dirty="0">
                          <a:solidFill>
                            <a:srgbClr val="000000"/>
                          </a:solidFill>
                          <a:effectLst/>
                          <a:latin typeface="IBM Plex Sans" panose="020B0503050203000203" pitchFamily="34" charset="0"/>
                          <a:ea typeface="Times New Roman" panose="02020603050405020304" pitchFamily="18" charset="0"/>
                          <a:cs typeface="Arial" panose="020B0604020202020204" pitchFamily="34" charset="0"/>
                        </a:rPr>
                        <a:t>Environmental Intelligence Suite – Standard</a:t>
                      </a:r>
                      <a:endParaRPr lang="en-US" sz="1100" b="0" dirty="0">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45720" marR="45720"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marL="0" marR="0" algn="l">
                        <a:spcBef>
                          <a:spcPts val="0"/>
                        </a:spcBef>
                        <a:spcAft>
                          <a:spcPts val="0"/>
                        </a:spcAft>
                      </a:pPr>
                      <a:r>
                        <a:rPr lang="en-US" sz="1100" b="0" u="sng" dirty="0">
                          <a:solidFill>
                            <a:srgbClr val="1155CC"/>
                          </a:solidFill>
                          <a:effectLst/>
                          <a:latin typeface="IBM Plex Sans" panose="020B0503050203000203" pitchFamily="34" charset="0"/>
                          <a:ea typeface="Times New Roman" panose="02020603050405020304" pitchFamily="18" charset="0"/>
                          <a:cs typeface="Arial" panose="020B0604020202020204" pitchFamily="34" charset="0"/>
                          <a:hlinkClick r:id="rId3"/>
                        </a:rPr>
                        <a:t>ibm.co/3ddEGm5</a:t>
                      </a:r>
                      <a:endParaRPr lang="en-US" sz="1100" b="0" dirty="0">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45720" marR="45720"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354360468"/>
                  </a:ext>
                </a:extLst>
              </a:tr>
              <a:tr h="476744">
                <a:tc>
                  <a:txBody>
                    <a:bodyPr/>
                    <a:lstStyle/>
                    <a:p>
                      <a:pPr marL="0" marR="0" algn="l">
                        <a:spcBef>
                          <a:spcPts val="0"/>
                        </a:spcBef>
                        <a:spcAft>
                          <a:spcPts val="0"/>
                        </a:spcAft>
                      </a:pPr>
                      <a:r>
                        <a:rPr lang="en-US" sz="1100" b="0" dirty="0">
                          <a:solidFill>
                            <a:srgbClr val="000000"/>
                          </a:solidFill>
                          <a:effectLst/>
                          <a:latin typeface="IBM Plex Sans" panose="020B0503050203000203" pitchFamily="34" charset="0"/>
                          <a:ea typeface="Times New Roman" panose="02020603050405020304" pitchFamily="18" charset="0"/>
                          <a:cs typeface="Arial" panose="020B0604020202020204" pitchFamily="34" charset="0"/>
                        </a:rPr>
                        <a:t>Environmental Intelligence Suite – Premium</a:t>
                      </a:r>
                      <a:endParaRPr lang="en-US" sz="1100" b="0" dirty="0">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45720" marR="45720"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marL="0" marR="0" algn="l">
                        <a:spcBef>
                          <a:spcPts val="0"/>
                        </a:spcBef>
                        <a:spcAft>
                          <a:spcPts val="0"/>
                        </a:spcAft>
                      </a:pPr>
                      <a:r>
                        <a:rPr lang="en-US" sz="1100" u="sng" dirty="0" err="1">
                          <a:solidFill>
                            <a:schemeClr val="dk1"/>
                          </a:solidFill>
                          <a:effectLst/>
                          <a:latin typeface="IBM Plex Sans" panose="020B0503050203000203" pitchFamily="34" charset="0"/>
                          <a:ea typeface="+mn-ea"/>
                          <a:cs typeface="+mn-cs"/>
                          <a:hlinkClick r:id="rId4"/>
                        </a:rPr>
                        <a:t>ibm.co</a:t>
                      </a:r>
                      <a:r>
                        <a:rPr lang="en-US" sz="1100" u="sng" dirty="0">
                          <a:solidFill>
                            <a:schemeClr val="dk1"/>
                          </a:solidFill>
                          <a:effectLst/>
                          <a:latin typeface="IBM Plex Sans" panose="020B0503050203000203" pitchFamily="34" charset="0"/>
                          <a:ea typeface="+mn-ea"/>
                          <a:cs typeface="+mn-cs"/>
                          <a:hlinkClick r:id="rId4"/>
                        </a:rPr>
                        <a:t>/3jzc09t</a:t>
                      </a:r>
                      <a:r>
                        <a:rPr lang="en-US" sz="1100" dirty="0">
                          <a:effectLst/>
                          <a:latin typeface="IBM Plex Sans" panose="020B0503050203000203" pitchFamily="34" charset="0"/>
                          <a:hlinkClick r:id="rId4"/>
                        </a:rPr>
                        <a:t> </a:t>
                      </a:r>
                      <a:endParaRPr lang="en-US" sz="1100" b="0" dirty="0">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45720" marR="45720"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940856662"/>
                  </a:ext>
                </a:extLst>
              </a:tr>
            </a:tbl>
          </a:graphicData>
        </a:graphic>
      </p:graphicFrame>
      <p:pic>
        <p:nvPicPr>
          <p:cNvPr id="9" name="Picture 8">
            <a:extLst>
              <a:ext uri="{FF2B5EF4-FFF2-40B4-BE49-F238E27FC236}">
                <a16:creationId xmlns:a16="http://schemas.microsoft.com/office/drawing/2014/main" id="{567726D4-02FE-5748-932D-65B5D4CD5488}"/>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03390" y="3289916"/>
            <a:ext cx="6965619" cy="3918161"/>
          </a:xfrm>
          <a:prstGeom prst="rect">
            <a:avLst/>
          </a:prstGeom>
        </p:spPr>
      </p:pic>
      <p:sp>
        <p:nvSpPr>
          <p:cNvPr id="16" name="object 3">
            <a:extLst>
              <a:ext uri="{FF2B5EF4-FFF2-40B4-BE49-F238E27FC236}">
                <a16:creationId xmlns:a16="http://schemas.microsoft.com/office/drawing/2014/main" id="{43D36003-501F-B846-9DEF-02524B48FF28}"/>
              </a:ext>
            </a:extLst>
          </p:cNvPr>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8</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APIs</a:t>
            </a:r>
            <a:endParaRPr sz="700" dirty="0">
              <a:latin typeface="IBM Plex Sans"/>
              <a:cs typeface="IBM Plex Sans"/>
            </a:endParaRPr>
          </a:p>
        </p:txBody>
      </p:sp>
      <p:cxnSp>
        <p:nvCxnSpPr>
          <p:cNvPr id="11" name="Straight Connector 10">
            <a:extLst>
              <a:ext uri="{FF2B5EF4-FFF2-40B4-BE49-F238E27FC236}">
                <a16:creationId xmlns:a16="http://schemas.microsoft.com/office/drawing/2014/main" id="{09C69697-B414-1F4C-AC9B-7AC58B203FC2}"/>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2" name="Picture 11" descr="TWCo IBM logo_MAIN 4C VEC (2).eps">
            <a:extLst>
              <a:ext uri="{FF2B5EF4-FFF2-40B4-BE49-F238E27FC236}">
                <a16:creationId xmlns:a16="http://schemas.microsoft.com/office/drawing/2014/main" id="{369FD73C-D914-8C44-89EB-1FBA29061FAA}"/>
              </a:ext>
            </a:extLst>
          </p:cNvPr>
          <p:cNvPicPr>
            <a:picLocks noChangeAspect="1"/>
          </p:cNvPicPr>
          <p:nvPr/>
        </p:nvPicPr>
        <p:blipFill>
          <a:blip r:embed="rId6"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3" name="Picture 12" descr="A picture containing text, clipart&#10;&#10;Description automatically generated">
            <a:extLst>
              <a:ext uri="{FF2B5EF4-FFF2-40B4-BE49-F238E27FC236}">
                <a16:creationId xmlns:a16="http://schemas.microsoft.com/office/drawing/2014/main" id="{DD7C9E66-2080-5A4F-AFE7-08069D05A6EB}"/>
              </a:ext>
            </a:extLst>
          </p:cNvPr>
          <p:cNvPicPr>
            <a:picLocks noChangeAspect="1"/>
          </p:cNvPicPr>
          <p:nvPr/>
        </p:nvPicPr>
        <p:blipFill>
          <a:blip r:embed="rId7"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Tree>
    <p:extLst>
      <p:ext uri="{BB962C8B-B14F-4D97-AF65-F5344CB8AC3E}">
        <p14:creationId xmlns:p14="http://schemas.microsoft.com/office/powerpoint/2010/main" val="3934028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p:nvPr/>
        </p:nvSpPr>
        <p:spPr>
          <a:xfrm>
            <a:off x="0" y="999987"/>
            <a:ext cx="7772400" cy="2289929"/>
          </a:xfrm>
          <a:custGeom>
            <a:avLst/>
            <a:gdLst/>
            <a:ahLst/>
            <a:cxnLst/>
            <a:rect l="l" t="t" r="r" b="b"/>
            <a:pathLst>
              <a:path w="7772400" h="4078604">
                <a:moveTo>
                  <a:pt x="0" y="4078211"/>
                </a:moveTo>
                <a:lnTo>
                  <a:pt x="7772400" y="4078211"/>
                </a:lnTo>
                <a:lnTo>
                  <a:pt x="7772400" y="0"/>
                </a:lnTo>
                <a:lnTo>
                  <a:pt x="0" y="0"/>
                </a:lnTo>
                <a:lnTo>
                  <a:pt x="0" y="4078211"/>
                </a:lnTo>
                <a:close/>
              </a:path>
            </a:pathLst>
          </a:custGeom>
          <a:solidFill>
            <a:srgbClr val="D1D3D4"/>
          </a:solidFill>
        </p:spPr>
        <p:txBody>
          <a:bodyPr wrap="square" lIns="0" tIns="0" rIns="0" bIns="0" rtlCol="0"/>
          <a:lstStyle/>
          <a:p>
            <a:endParaRPr/>
          </a:p>
        </p:txBody>
      </p:sp>
      <p:sp>
        <p:nvSpPr>
          <p:cNvPr id="7" name="object 7"/>
          <p:cNvSpPr txBox="1"/>
          <p:nvPr/>
        </p:nvSpPr>
        <p:spPr>
          <a:xfrm>
            <a:off x="547061" y="1531126"/>
            <a:ext cx="6217920" cy="936154"/>
          </a:xfrm>
          <a:prstGeom prst="rect">
            <a:avLst/>
          </a:prstGeom>
        </p:spPr>
        <p:txBody>
          <a:bodyPr vert="horz" wrap="square" lIns="0" tIns="12700" rIns="0" bIns="0" rtlCol="0" anchor="t">
            <a:spAutoFit/>
          </a:bodyPr>
          <a:lstStyle/>
          <a:p>
            <a:r>
              <a:rPr lang="en-US" sz="1600" dirty="0">
                <a:latin typeface="IBM Plex Sans Light" panose="020B0403050203000203" pitchFamily="34" charset="0"/>
              </a:rPr>
              <a:t>Production API Key Vs. Development API Key</a:t>
            </a:r>
          </a:p>
          <a:p>
            <a:endParaRPr lang="en-US" sz="1100" dirty="0">
              <a:latin typeface="IBM Plex Sans" panose="020B0503050203000203" pitchFamily="34" charset="0"/>
            </a:endParaRPr>
          </a:p>
          <a:p>
            <a:r>
              <a:rPr lang="en-US" sz="1100" dirty="0">
                <a:latin typeface="IBM Plex Sans"/>
              </a:rPr>
              <a:t>This Component provides a separate API key for 1,000 daily API Calls for internal development, non-production use only. The API Calls do not count toward overall usage consumption.  Once the daily Development API Call limit is reached, the key is disabled for that day.</a:t>
            </a:r>
          </a:p>
        </p:txBody>
      </p:sp>
      <p:sp>
        <p:nvSpPr>
          <p:cNvPr id="10" name="object 4">
            <a:extLst>
              <a:ext uri="{FF2B5EF4-FFF2-40B4-BE49-F238E27FC236}">
                <a16:creationId xmlns:a16="http://schemas.microsoft.com/office/drawing/2014/main" id="{20C242E4-0808-0346-84AC-27ABB4B77EE8}"/>
              </a:ext>
            </a:extLst>
          </p:cNvPr>
          <p:cNvSpPr txBox="1"/>
          <p:nvPr/>
        </p:nvSpPr>
        <p:spPr>
          <a:xfrm>
            <a:off x="444499" y="399795"/>
            <a:ext cx="6486215" cy="459100"/>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V.   Weather APIs</a:t>
            </a:r>
            <a:endParaRPr sz="1200" dirty="0">
              <a:latin typeface="IBM Plex Sans Light" panose="020B0403050203000203" pitchFamily="34" charset="0"/>
              <a:cs typeface="IBM Plex Sans"/>
            </a:endParaRPr>
          </a:p>
          <a:p>
            <a:pPr>
              <a:lnSpc>
                <a:spcPct val="100000"/>
              </a:lnSpc>
              <a:spcBef>
                <a:spcPts val="5"/>
              </a:spcBef>
            </a:pPr>
            <a:endParaRPr sz="1300" dirty="0">
              <a:latin typeface="Times New Roman"/>
              <a:cs typeface="Times New Roman"/>
            </a:endParaRPr>
          </a:p>
        </p:txBody>
      </p:sp>
      <p:graphicFrame>
        <p:nvGraphicFramePr>
          <p:cNvPr id="2" name="Table 1">
            <a:extLst>
              <a:ext uri="{FF2B5EF4-FFF2-40B4-BE49-F238E27FC236}">
                <a16:creationId xmlns:a16="http://schemas.microsoft.com/office/drawing/2014/main" id="{96AB0E51-835E-9847-9387-B622488836D4}"/>
              </a:ext>
            </a:extLst>
          </p:cNvPr>
          <p:cNvGraphicFramePr>
            <a:graphicFrameLocks noGrp="1"/>
          </p:cNvGraphicFramePr>
          <p:nvPr>
            <p:extLst>
              <p:ext uri="{D42A27DB-BD31-4B8C-83A1-F6EECF244321}">
                <p14:modId xmlns:p14="http://schemas.microsoft.com/office/powerpoint/2010/main" val="3590327563"/>
              </p:ext>
            </p:extLst>
          </p:nvPr>
        </p:nvGraphicFramePr>
        <p:xfrm>
          <a:off x="495691" y="7555528"/>
          <a:ext cx="6781016" cy="1212142"/>
        </p:xfrm>
        <a:graphic>
          <a:graphicData uri="http://schemas.openxmlformats.org/drawingml/2006/table">
            <a:tbl>
              <a:tblPr firstRow="1" firstCol="1" bandRow="1">
                <a:tableStyleId>{5C22544A-7EE6-4342-B048-85BDC9FD1C3A}</a:tableStyleId>
              </a:tblPr>
              <a:tblGrid>
                <a:gridCol w="3390357">
                  <a:extLst>
                    <a:ext uri="{9D8B030D-6E8A-4147-A177-3AD203B41FA5}">
                      <a16:colId xmlns:a16="http://schemas.microsoft.com/office/drawing/2014/main" val="3394103998"/>
                    </a:ext>
                  </a:extLst>
                </a:gridCol>
                <a:gridCol w="3390659">
                  <a:extLst>
                    <a:ext uri="{9D8B030D-6E8A-4147-A177-3AD203B41FA5}">
                      <a16:colId xmlns:a16="http://schemas.microsoft.com/office/drawing/2014/main" val="3509949557"/>
                    </a:ext>
                  </a:extLst>
                </a:gridCol>
              </a:tblGrid>
              <a:tr h="258654">
                <a:tc>
                  <a:txBody>
                    <a:bodyPr/>
                    <a:lstStyle/>
                    <a:p>
                      <a:pPr marL="0" marR="0" algn="l">
                        <a:spcBef>
                          <a:spcPts val="0"/>
                        </a:spcBef>
                        <a:spcAft>
                          <a:spcPts val="0"/>
                        </a:spcAft>
                      </a:pPr>
                      <a:r>
                        <a:rPr lang="en-US" sz="1100" b="1" i="0" dirty="0">
                          <a:solidFill>
                            <a:schemeClr val="bg1"/>
                          </a:solidFill>
                          <a:effectLst/>
                          <a:latin typeface="IBM Plex Sans Light" panose="020B0403050203000203" pitchFamily="34" charset="0"/>
                        </a:rPr>
                        <a:t>API Package</a:t>
                      </a:r>
                      <a:endParaRPr lang="en-US" sz="1100" b="1" i="0" dirty="0">
                        <a:solidFill>
                          <a:schemeClr val="bg1"/>
                        </a:solidFill>
                        <a:effectLst/>
                        <a:latin typeface="IBM Plex Sans Light" panose="020B04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algn="l">
                        <a:spcBef>
                          <a:spcPts val="0"/>
                        </a:spcBef>
                        <a:spcAft>
                          <a:spcPts val="0"/>
                        </a:spcAft>
                      </a:pPr>
                      <a:r>
                        <a:rPr lang="en-US" sz="1100" b="1" i="0" dirty="0">
                          <a:solidFill>
                            <a:schemeClr val="bg1"/>
                          </a:solidFill>
                          <a:effectLst/>
                          <a:latin typeface="IBM Plex Sans Light" panose="020B0403050203000203" pitchFamily="34" charset="0"/>
                        </a:rPr>
                        <a:t>Documentation</a:t>
                      </a:r>
                      <a:endParaRPr lang="en-US" sz="1100" b="1" i="0" dirty="0">
                        <a:solidFill>
                          <a:schemeClr val="bg1"/>
                        </a:solidFill>
                        <a:effectLst/>
                        <a:latin typeface="IBM Plex Sans Light" panose="020B04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extLst>
                  <a:ext uri="{0D108BD9-81ED-4DB2-BD59-A6C34878D82A}">
                    <a16:rowId xmlns:a16="http://schemas.microsoft.com/office/drawing/2014/main" val="355264668"/>
                  </a:ext>
                </a:extLst>
              </a:tr>
              <a:tr h="476744">
                <a:tc>
                  <a:txBody>
                    <a:bodyPr/>
                    <a:lstStyle/>
                    <a:p>
                      <a:pPr marL="0" marR="0" algn="l">
                        <a:spcBef>
                          <a:spcPts val="0"/>
                        </a:spcBef>
                        <a:spcAft>
                          <a:spcPts val="0"/>
                        </a:spcAft>
                      </a:pPr>
                      <a:r>
                        <a:rPr lang="en-US" sz="1100" b="0" dirty="0">
                          <a:solidFill>
                            <a:srgbClr val="000000"/>
                          </a:solidFill>
                          <a:effectLst/>
                          <a:latin typeface="IBM Plex Sans" panose="020B0503050203000203" pitchFamily="34" charset="0"/>
                          <a:ea typeface="Times New Roman" panose="02020603050405020304" pitchFamily="18" charset="0"/>
                          <a:cs typeface="Arial" panose="020B0604020202020204" pitchFamily="34" charset="0"/>
                        </a:rPr>
                        <a:t>Environmental Intelligence Suite – Standard</a:t>
                      </a:r>
                      <a:endParaRPr lang="en-US" sz="1100" b="0" dirty="0">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45720" marR="45720"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marL="0" marR="0" algn="l">
                        <a:spcBef>
                          <a:spcPts val="0"/>
                        </a:spcBef>
                        <a:spcAft>
                          <a:spcPts val="0"/>
                        </a:spcAft>
                      </a:pPr>
                      <a:r>
                        <a:rPr lang="en-US" sz="1100" b="0" u="sng" dirty="0">
                          <a:solidFill>
                            <a:srgbClr val="1155CC"/>
                          </a:solidFill>
                          <a:effectLst/>
                          <a:latin typeface="IBM Plex Sans" panose="020B0503050203000203" pitchFamily="34" charset="0"/>
                          <a:ea typeface="Times New Roman" panose="02020603050405020304" pitchFamily="18" charset="0"/>
                          <a:cs typeface="Arial" panose="020B0604020202020204" pitchFamily="34" charset="0"/>
                          <a:hlinkClick r:id="rId3"/>
                        </a:rPr>
                        <a:t>ibm.co/3ddEGm5</a:t>
                      </a:r>
                      <a:endParaRPr lang="en-US" sz="1100" b="0" dirty="0">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45720" marR="45720"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354360468"/>
                  </a:ext>
                </a:extLst>
              </a:tr>
              <a:tr h="476744">
                <a:tc>
                  <a:txBody>
                    <a:bodyPr/>
                    <a:lstStyle/>
                    <a:p>
                      <a:pPr marL="0" marR="0" algn="l">
                        <a:spcBef>
                          <a:spcPts val="0"/>
                        </a:spcBef>
                        <a:spcAft>
                          <a:spcPts val="0"/>
                        </a:spcAft>
                      </a:pPr>
                      <a:r>
                        <a:rPr lang="en-US" sz="1100" b="0" dirty="0">
                          <a:solidFill>
                            <a:srgbClr val="000000"/>
                          </a:solidFill>
                          <a:effectLst/>
                          <a:latin typeface="IBM Plex Sans" panose="020B0503050203000203" pitchFamily="34" charset="0"/>
                          <a:ea typeface="Times New Roman" panose="02020603050405020304" pitchFamily="18" charset="0"/>
                          <a:cs typeface="Arial" panose="020B0604020202020204" pitchFamily="34" charset="0"/>
                        </a:rPr>
                        <a:t>Environmental Intelligence Suite – Premium</a:t>
                      </a:r>
                      <a:endParaRPr lang="en-US" sz="1100" b="0" dirty="0">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45720" marR="45720"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marL="0" marR="0" algn="l">
                        <a:spcBef>
                          <a:spcPts val="0"/>
                        </a:spcBef>
                        <a:spcAft>
                          <a:spcPts val="0"/>
                        </a:spcAft>
                      </a:pPr>
                      <a:r>
                        <a:rPr lang="en-US" sz="1100" u="sng" dirty="0" err="1">
                          <a:solidFill>
                            <a:schemeClr val="dk1"/>
                          </a:solidFill>
                          <a:effectLst/>
                          <a:latin typeface="IBM Plex Sans" panose="020B0503050203000203" pitchFamily="34" charset="0"/>
                          <a:ea typeface="+mn-ea"/>
                          <a:cs typeface="+mn-cs"/>
                          <a:hlinkClick r:id="rId4"/>
                        </a:rPr>
                        <a:t>ibm.co</a:t>
                      </a:r>
                      <a:r>
                        <a:rPr lang="en-US" sz="1100" u="sng" dirty="0">
                          <a:solidFill>
                            <a:schemeClr val="dk1"/>
                          </a:solidFill>
                          <a:effectLst/>
                          <a:latin typeface="IBM Plex Sans" panose="020B0503050203000203" pitchFamily="34" charset="0"/>
                          <a:ea typeface="+mn-ea"/>
                          <a:cs typeface="+mn-cs"/>
                          <a:hlinkClick r:id="rId4"/>
                        </a:rPr>
                        <a:t>/3jzc09t</a:t>
                      </a:r>
                      <a:r>
                        <a:rPr lang="en-US" sz="1100" dirty="0">
                          <a:effectLst/>
                          <a:latin typeface="IBM Plex Sans" panose="020B0503050203000203" pitchFamily="34" charset="0"/>
                          <a:hlinkClick r:id="rId4"/>
                        </a:rPr>
                        <a:t> </a:t>
                      </a:r>
                      <a:endParaRPr lang="en-US" sz="1100" b="0" dirty="0">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45720" marR="45720"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940856662"/>
                  </a:ext>
                </a:extLst>
              </a:tr>
            </a:tbl>
          </a:graphicData>
        </a:graphic>
      </p:graphicFrame>
      <p:pic>
        <p:nvPicPr>
          <p:cNvPr id="9" name="Picture 8">
            <a:extLst>
              <a:ext uri="{FF2B5EF4-FFF2-40B4-BE49-F238E27FC236}">
                <a16:creationId xmlns:a16="http://schemas.microsoft.com/office/drawing/2014/main" id="{567726D4-02FE-5748-932D-65B5D4CD5488}"/>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03390" y="3289916"/>
            <a:ext cx="6965619" cy="3918161"/>
          </a:xfrm>
          <a:prstGeom prst="rect">
            <a:avLst/>
          </a:prstGeom>
        </p:spPr>
      </p:pic>
      <p:sp>
        <p:nvSpPr>
          <p:cNvPr id="16" name="object 3">
            <a:extLst>
              <a:ext uri="{FF2B5EF4-FFF2-40B4-BE49-F238E27FC236}">
                <a16:creationId xmlns:a16="http://schemas.microsoft.com/office/drawing/2014/main" id="{43D36003-501F-B846-9DEF-02524B48FF28}"/>
              </a:ext>
            </a:extLst>
          </p:cNvPr>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8</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APIs</a:t>
            </a:r>
            <a:endParaRPr sz="700" dirty="0">
              <a:latin typeface="IBM Plex Sans"/>
              <a:cs typeface="IBM Plex Sans"/>
            </a:endParaRPr>
          </a:p>
        </p:txBody>
      </p:sp>
      <p:cxnSp>
        <p:nvCxnSpPr>
          <p:cNvPr id="11" name="Straight Connector 10">
            <a:extLst>
              <a:ext uri="{FF2B5EF4-FFF2-40B4-BE49-F238E27FC236}">
                <a16:creationId xmlns:a16="http://schemas.microsoft.com/office/drawing/2014/main" id="{09C69697-B414-1F4C-AC9B-7AC58B203FC2}"/>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2" name="Picture 11" descr="TWCo IBM logo_MAIN 4C VEC (2).eps">
            <a:extLst>
              <a:ext uri="{FF2B5EF4-FFF2-40B4-BE49-F238E27FC236}">
                <a16:creationId xmlns:a16="http://schemas.microsoft.com/office/drawing/2014/main" id="{369FD73C-D914-8C44-89EB-1FBA29061FAA}"/>
              </a:ext>
            </a:extLst>
          </p:cNvPr>
          <p:cNvPicPr>
            <a:picLocks noChangeAspect="1"/>
          </p:cNvPicPr>
          <p:nvPr/>
        </p:nvPicPr>
        <p:blipFill>
          <a:blip r:embed="rId6"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3" name="Picture 12" descr="A picture containing text, clipart&#10;&#10;Description automatically generated">
            <a:extLst>
              <a:ext uri="{FF2B5EF4-FFF2-40B4-BE49-F238E27FC236}">
                <a16:creationId xmlns:a16="http://schemas.microsoft.com/office/drawing/2014/main" id="{DD7C9E66-2080-5A4F-AFE7-08069D05A6EB}"/>
              </a:ext>
            </a:extLst>
          </p:cNvPr>
          <p:cNvPicPr>
            <a:picLocks noChangeAspect="1"/>
          </p:cNvPicPr>
          <p:nvPr/>
        </p:nvPicPr>
        <p:blipFill>
          <a:blip r:embed="rId7"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0" y="1852908"/>
            <a:ext cx="3886200" cy="7132946"/>
          </a:xfrm>
          <a:custGeom>
            <a:avLst/>
            <a:gdLst/>
            <a:ahLst/>
            <a:cxnLst/>
            <a:rect l="l" t="t" r="r" b="b"/>
            <a:pathLst>
              <a:path w="7772400" h="4078604">
                <a:moveTo>
                  <a:pt x="0" y="4078211"/>
                </a:moveTo>
                <a:lnTo>
                  <a:pt x="7772400" y="4078211"/>
                </a:lnTo>
                <a:lnTo>
                  <a:pt x="7772400" y="0"/>
                </a:lnTo>
                <a:lnTo>
                  <a:pt x="0" y="0"/>
                </a:lnTo>
                <a:lnTo>
                  <a:pt x="0" y="4078211"/>
                </a:lnTo>
                <a:close/>
              </a:path>
            </a:pathLst>
          </a:custGeom>
          <a:solidFill>
            <a:schemeClr val="bg1">
              <a:lumMod val="85000"/>
            </a:schemeClr>
          </a:solidFill>
        </p:spPr>
        <p:txBody>
          <a:bodyPr wrap="square" lIns="0" tIns="0" rIns="0" bIns="0" rtlCol="0"/>
          <a:lstStyle/>
          <a:p>
            <a:endParaRPr/>
          </a:p>
        </p:txBody>
      </p:sp>
      <p:sp>
        <p:nvSpPr>
          <p:cNvPr id="10" name="object 4">
            <a:extLst>
              <a:ext uri="{FF2B5EF4-FFF2-40B4-BE49-F238E27FC236}">
                <a16:creationId xmlns:a16="http://schemas.microsoft.com/office/drawing/2014/main" id="{20C242E4-0808-0346-84AC-27ABB4B77EE8}"/>
              </a:ext>
            </a:extLst>
          </p:cNvPr>
          <p:cNvSpPr txBox="1"/>
          <p:nvPr/>
        </p:nvSpPr>
        <p:spPr>
          <a:xfrm>
            <a:off x="444499" y="399795"/>
            <a:ext cx="6486215" cy="459100"/>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V.   Weather APIs</a:t>
            </a:r>
            <a:endParaRPr sz="1200" dirty="0">
              <a:latin typeface="IBM Plex Sans Light" panose="020B0403050203000203" pitchFamily="34" charset="0"/>
              <a:cs typeface="IBM Plex Sans"/>
            </a:endParaRPr>
          </a:p>
          <a:p>
            <a:pPr>
              <a:lnSpc>
                <a:spcPct val="100000"/>
              </a:lnSpc>
              <a:spcBef>
                <a:spcPts val="5"/>
              </a:spcBef>
            </a:pPr>
            <a:endParaRPr sz="1300" dirty="0">
              <a:latin typeface="Times New Roman"/>
              <a:cs typeface="Times New Roman"/>
            </a:endParaRPr>
          </a:p>
        </p:txBody>
      </p:sp>
      <p:sp>
        <p:nvSpPr>
          <p:cNvPr id="11" name="object 4">
            <a:extLst>
              <a:ext uri="{FF2B5EF4-FFF2-40B4-BE49-F238E27FC236}">
                <a16:creationId xmlns:a16="http://schemas.microsoft.com/office/drawing/2014/main" id="{7D693F1C-CD48-6F4C-8E30-A12C3706620E}"/>
              </a:ext>
            </a:extLst>
          </p:cNvPr>
          <p:cNvSpPr/>
          <p:nvPr/>
        </p:nvSpPr>
        <p:spPr>
          <a:xfrm>
            <a:off x="3886200" y="1852908"/>
            <a:ext cx="3886200" cy="7132946"/>
          </a:xfrm>
          <a:custGeom>
            <a:avLst/>
            <a:gdLst/>
            <a:ahLst/>
            <a:cxnLst/>
            <a:rect l="l" t="t" r="r" b="b"/>
            <a:pathLst>
              <a:path w="7772400" h="4078604">
                <a:moveTo>
                  <a:pt x="0" y="4078211"/>
                </a:moveTo>
                <a:lnTo>
                  <a:pt x="7772400" y="4078211"/>
                </a:lnTo>
                <a:lnTo>
                  <a:pt x="7772400" y="0"/>
                </a:lnTo>
                <a:lnTo>
                  <a:pt x="0" y="0"/>
                </a:lnTo>
                <a:lnTo>
                  <a:pt x="0" y="4078211"/>
                </a:lnTo>
                <a:close/>
              </a:path>
            </a:pathLst>
          </a:custGeom>
          <a:solidFill>
            <a:schemeClr val="bg1">
              <a:lumMod val="95000"/>
            </a:schemeClr>
          </a:solidFill>
        </p:spPr>
        <p:txBody>
          <a:bodyPr wrap="square" lIns="0" tIns="0" rIns="0" bIns="0" rtlCol="0"/>
          <a:lstStyle/>
          <a:p>
            <a:endParaRPr/>
          </a:p>
        </p:txBody>
      </p:sp>
      <p:sp>
        <p:nvSpPr>
          <p:cNvPr id="12" name="object 4">
            <a:extLst>
              <a:ext uri="{FF2B5EF4-FFF2-40B4-BE49-F238E27FC236}">
                <a16:creationId xmlns:a16="http://schemas.microsoft.com/office/drawing/2014/main" id="{D080D3AC-92D3-264A-B8D0-E5E0FF83D6DF}"/>
              </a:ext>
            </a:extLst>
          </p:cNvPr>
          <p:cNvSpPr txBox="1"/>
          <p:nvPr/>
        </p:nvSpPr>
        <p:spPr>
          <a:xfrm>
            <a:off x="533401" y="902881"/>
            <a:ext cx="4800599" cy="751488"/>
          </a:xfrm>
          <a:prstGeom prst="rect">
            <a:avLst/>
          </a:prstGeom>
        </p:spPr>
        <p:txBody>
          <a:bodyPr vert="horz" wrap="square" lIns="0" tIns="12700" rIns="0" bIns="0" rtlCol="0">
            <a:spAutoFit/>
          </a:bodyPr>
          <a:lstStyle/>
          <a:p>
            <a:r>
              <a:rPr lang="en-US" sz="1200" dirty="0">
                <a:latin typeface="IBM Plex Sans" panose="020B0503050203000203" pitchFamily="34" charset="0"/>
              </a:rPr>
              <a:t>These API endpoints tap into current and forecast conditions, seasonal and severe weather. The APIs are curated to give you only what you need in the format you need it, including alerts, notifications, forecast data, weather imagery, and damaging weather </a:t>
            </a:r>
          </a:p>
        </p:txBody>
      </p:sp>
      <p:sp>
        <p:nvSpPr>
          <p:cNvPr id="3" name="TextBox 2">
            <a:extLst>
              <a:ext uri="{FF2B5EF4-FFF2-40B4-BE49-F238E27FC236}">
                <a16:creationId xmlns:a16="http://schemas.microsoft.com/office/drawing/2014/main" id="{BA5BAA2B-AFF1-5747-8F99-45624DC0F21C}"/>
              </a:ext>
            </a:extLst>
          </p:cNvPr>
          <p:cNvSpPr txBox="1"/>
          <p:nvPr/>
        </p:nvSpPr>
        <p:spPr>
          <a:xfrm>
            <a:off x="152400" y="2169649"/>
            <a:ext cx="3340735" cy="6524863"/>
          </a:xfrm>
          <a:prstGeom prst="rect">
            <a:avLst/>
          </a:prstGeom>
          <a:noFill/>
        </p:spPr>
        <p:txBody>
          <a:bodyPr wrap="square" rtlCol="0">
            <a:spAutoFit/>
          </a:bodyPr>
          <a:lstStyle/>
          <a:p>
            <a:r>
              <a:rPr lang="en-US" sz="1400" dirty="0">
                <a:latin typeface="IBM Plex Sans Light" panose="020B0403050203000203" pitchFamily="34" charset="0"/>
              </a:rPr>
              <a:t>Standard APIs </a:t>
            </a:r>
          </a:p>
          <a:p>
            <a:r>
              <a:rPr lang="en-US" sz="1100" b="1" dirty="0">
                <a:latin typeface="IBM Plex Sans" panose="020B0503050203000203" pitchFamily="34" charset="0"/>
              </a:rPr>
              <a:t> </a:t>
            </a:r>
            <a:endParaRPr lang="en-US" sz="1100" dirty="0">
              <a:latin typeface="IBM Plex Sans" panose="020B0503050203000203" pitchFamily="34" charset="0"/>
            </a:endParaRPr>
          </a:p>
          <a:p>
            <a:r>
              <a:rPr lang="en-US" sz="1200" b="1" dirty="0">
                <a:latin typeface="IBM Plex Sans" panose="020B0503050203000203" pitchFamily="34" charset="0"/>
              </a:rPr>
              <a:t>Core</a:t>
            </a:r>
            <a:r>
              <a:rPr lang="en-US" sz="1200" dirty="0">
                <a:latin typeface="IBM Plex Sans" panose="020B0503050203000203" pitchFamily="34" charset="0"/>
              </a:rPr>
              <a:t>  </a:t>
            </a:r>
            <a:r>
              <a:rPr lang="en-US" sz="1100" dirty="0">
                <a:latin typeface="IBM Plex Sans" panose="020B0503050203000203" pitchFamily="34" charset="0"/>
              </a:rPr>
              <a:t>Access many of the most essential weather APIs, ranging from current conditions and forecasts to radar and satellite data. Current conditions include site-based current observations and time series observations.</a:t>
            </a:r>
          </a:p>
          <a:p>
            <a:r>
              <a:rPr lang="en-US" sz="1100" dirty="0">
                <a:latin typeface="IBM Plex Sans" panose="020B0503050203000203" pitchFamily="34" charset="0"/>
              </a:rPr>
              <a:t> </a:t>
            </a:r>
          </a:p>
          <a:p>
            <a:r>
              <a:rPr lang="en-US" sz="1100" b="1" dirty="0">
                <a:latin typeface="IBM Plex Sans" panose="020B0503050203000203" pitchFamily="34" charset="0"/>
              </a:rPr>
              <a:t>Enhanced current conditions </a:t>
            </a:r>
            <a:r>
              <a:rPr lang="en-US" sz="1100" dirty="0">
                <a:latin typeface="IBM Plex Sans" panose="020B0503050203000203" pitchFamily="34" charset="0"/>
              </a:rPr>
              <a:t> Leverage data from one of the highest-resolution weather observation networks in the field based on a robust network of personal weather stations (PWSs) and traditional data sources (METAR and SYNOP). Also included is a Currents on Demand solution, an observed conditions data set covering the globe at a 4-km resolution with select variables downscaled to 500 m.</a:t>
            </a:r>
          </a:p>
          <a:p>
            <a:r>
              <a:rPr lang="en-US" sz="1100" dirty="0">
                <a:latin typeface="IBM Plex Sans" panose="020B0503050203000203" pitchFamily="34" charset="0"/>
              </a:rPr>
              <a:t> </a:t>
            </a:r>
          </a:p>
          <a:p>
            <a:r>
              <a:rPr lang="en-US" sz="1100" b="1" dirty="0">
                <a:latin typeface="IBM Plex Sans" panose="020B0503050203000203" pitchFamily="34" charset="0"/>
              </a:rPr>
              <a:t>Enhanced forecast </a:t>
            </a:r>
            <a:r>
              <a:rPr lang="en-US" sz="1100" dirty="0">
                <a:latin typeface="IBM Plex Sans" panose="020B0503050203000203" pitchFamily="34" charset="0"/>
              </a:rPr>
              <a:t> Use forecast models built using leading-edge model forecasting, expertise from over 100 meteorologists, and a network of observations, radar, and satellite assimilations and modelling capabilities.</a:t>
            </a:r>
          </a:p>
          <a:p>
            <a:r>
              <a:rPr lang="en-US" sz="1100" b="1" dirty="0">
                <a:latin typeface="IBM Plex Sans" panose="020B0503050203000203" pitchFamily="34" charset="0"/>
              </a:rPr>
              <a:t> </a:t>
            </a:r>
            <a:endParaRPr lang="en-US" sz="1100" dirty="0">
              <a:latin typeface="IBM Plex Sans" panose="020B0503050203000203" pitchFamily="34" charset="0"/>
            </a:endParaRPr>
          </a:p>
          <a:p>
            <a:r>
              <a:rPr lang="en-US" sz="1100" b="1" dirty="0">
                <a:latin typeface="IBM Plex Sans" panose="020B0503050203000203" pitchFamily="34" charset="0"/>
              </a:rPr>
              <a:t>Lifestyle Indices</a:t>
            </a:r>
            <a:r>
              <a:rPr lang="en-US" sz="1100" dirty="0">
                <a:latin typeface="IBM Plex Sans" panose="020B0503050203000203" pitchFamily="34" charset="0"/>
              </a:rPr>
              <a:t>  Air quality, pollen observations, flu outbreak observations, tides, aches and pains, breathing, dry skin, frizz, static electricity, frost potential, heating and cooling, golf, leisure travel, running, skiing, mosquito activity</a:t>
            </a:r>
          </a:p>
          <a:p>
            <a:r>
              <a:rPr lang="en-US" sz="1100" b="1" dirty="0">
                <a:latin typeface="IBM Plex Sans" panose="020B0503050203000203" pitchFamily="34" charset="0"/>
              </a:rPr>
              <a:t> </a:t>
            </a:r>
            <a:endParaRPr lang="en-US" sz="1100" dirty="0">
              <a:latin typeface="IBM Plex Sans" panose="020B0503050203000203" pitchFamily="34" charset="0"/>
            </a:endParaRPr>
          </a:p>
          <a:p>
            <a:r>
              <a:rPr lang="en-US" sz="1100" b="1" dirty="0">
                <a:latin typeface="IBM Plex Sans" panose="020B0503050203000203" pitchFamily="34" charset="0"/>
              </a:rPr>
              <a:t>Historical weather data </a:t>
            </a:r>
            <a:r>
              <a:rPr lang="en-US" sz="1100" dirty="0">
                <a:latin typeface="IBM Plex Sans" panose="020B0503050203000203" pitchFamily="34" charset="0"/>
              </a:rPr>
              <a:t> More easily understand weather’s impact on your business and better manage future outcomes with the industry’s most precise and accurate historical record of weather data1 that includes hourly values for surface temperature, wind speed and direction, relative humidity, atmospheric pressure, and dewpoint.</a:t>
            </a:r>
          </a:p>
          <a:p>
            <a:endParaRPr lang="en-US" sz="1100" dirty="0">
              <a:latin typeface="IBM Plex Sans" panose="020B0503050203000203" pitchFamily="34" charset="0"/>
            </a:endParaRPr>
          </a:p>
        </p:txBody>
      </p:sp>
      <p:sp>
        <p:nvSpPr>
          <p:cNvPr id="5" name="TextBox 4">
            <a:extLst>
              <a:ext uri="{FF2B5EF4-FFF2-40B4-BE49-F238E27FC236}">
                <a16:creationId xmlns:a16="http://schemas.microsoft.com/office/drawing/2014/main" id="{D358D78E-941D-F24A-AFA4-49C61EFA5A18}"/>
              </a:ext>
            </a:extLst>
          </p:cNvPr>
          <p:cNvSpPr txBox="1"/>
          <p:nvPr/>
        </p:nvSpPr>
        <p:spPr>
          <a:xfrm>
            <a:off x="4038600" y="2169649"/>
            <a:ext cx="3605151" cy="6355586"/>
          </a:xfrm>
          <a:prstGeom prst="rect">
            <a:avLst/>
          </a:prstGeom>
          <a:noFill/>
        </p:spPr>
        <p:txBody>
          <a:bodyPr wrap="square" rtlCol="0">
            <a:spAutoFit/>
          </a:bodyPr>
          <a:lstStyle/>
          <a:p>
            <a:r>
              <a:rPr lang="en-US" sz="1400" dirty="0">
                <a:latin typeface="IBM Plex Sans Light" panose="020B0403050203000203" pitchFamily="34" charset="0"/>
              </a:rPr>
              <a:t>Premium APIs </a:t>
            </a:r>
          </a:p>
          <a:p>
            <a:r>
              <a:rPr lang="en-US" sz="1100" dirty="0">
                <a:latin typeface="IBM Plex Sans" panose="020B0503050203000203" pitchFamily="34" charset="0"/>
              </a:rPr>
              <a:t> </a:t>
            </a:r>
          </a:p>
          <a:p>
            <a:r>
              <a:rPr lang="en-US" sz="1100" b="1" dirty="0">
                <a:latin typeface="IBM Plex Sans" panose="020B0503050203000203" pitchFamily="34" charset="0"/>
              </a:rPr>
              <a:t>Geospatial Currents and Forecast</a:t>
            </a:r>
            <a:r>
              <a:rPr lang="en-US" sz="1100" dirty="0">
                <a:latin typeface="IBM Plex Sans" panose="020B0503050203000203" pitchFamily="34" charset="0"/>
              </a:rPr>
              <a:t> Leveraging our 4-km resolution variables for currents and forecast, request KML or </a:t>
            </a:r>
            <a:r>
              <a:rPr lang="en-US" sz="1100" dirty="0" err="1">
                <a:latin typeface="IBM Plex Sans" panose="020B0503050203000203" pitchFamily="34" charset="0"/>
              </a:rPr>
              <a:t>GeoJSON</a:t>
            </a:r>
            <a:r>
              <a:rPr lang="en-US" sz="1100" dirty="0">
                <a:latin typeface="IBM Plex Sans" panose="020B0503050203000203" pitchFamily="34" charset="0"/>
              </a:rPr>
              <a:t> results back to integrate into GIS platforms for mass data analysis or consumption.</a:t>
            </a:r>
          </a:p>
          <a:p>
            <a:r>
              <a:rPr lang="en-US" sz="1100" dirty="0">
                <a:latin typeface="IBM Plex Sans" panose="020B0503050203000203" pitchFamily="34" charset="0"/>
              </a:rPr>
              <a:t> </a:t>
            </a:r>
          </a:p>
          <a:p>
            <a:r>
              <a:rPr lang="en-US" sz="1100" b="1" dirty="0">
                <a:latin typeface="IBM Plex Sans" panose="020B0503050203000203" pitchFamily="34" charset="0"/>
              </a:rPr>
              <a:t>Severe weather</a:t>
            </a:r>
            <a:r>
              <a:rPr lang="en-US" sz="1100" dirty="0">
                <a:latin typeface="IBM Plex Sans" panose="020B0503050203000203" pitchFamily="34" charset="0"/>
              </a:rPr>
              <a:t> Obtain real-time severe weather data related to tornadoes, high winds and hurricanes to assist you in protecting your assets by allowing you to stay ahead of adverse weather conditions and assess trailing damage estimates.</a:t>
            </a:r>
          </a:p>
          <a:p>
            <a:r>
              <a:rPr lang="en-US" sz="1100" dirty="0">
                <a:latin typeface="IBM Plex Sans" panose="020B0503050203000203" pitchFamily="34" charset="0"/>
              </a:rPr>
              <a:t> </a:t>
            </a:r>
          </a:p>
          <a:p>
            <a:r>
              <a:rPr lang="en-US" sz="1100" b="1" dirty="0">
                <a:latin typeface="IBM Plex Sans" panose="020B0503050203000203" pitchFamily="34" charset="0"/>
              </a:rPr>
              <a:t>Seasonal and </a:t>
            </a:r>
            <a:r>
              <a:rPr lang="en-US" sz="1100" b="1" dirty="0" err="1">
                <a:latin typeface="IBM Plex Sans" panose="020B0503050203000203" pitchFamily="34" charset="0"/>
              </a:rPr>
              <a:t>subseasonal</a:t>
            </a:r>
            <a:r>
              <a:rPr lang="en-US" sz="1100" b="1" dirty="0">
                <a:latin typeface="IBM Plex Sans" panose="020B0503050203000203" pitchFamily="34" charset="0"/>
              </a:rPr>
              <a:t> forecasts</a:t>
            </a:r>
            <a:r>
              <a:rPr lang="en-US" sz="1100" dirty="0">
                <a:latin typeface="IBM Plex Sans" panose="020B0503050203000203" pitchFamily="34" charset="0"/>
              </a:rPr>
              <a:t> Plan for market shifts that may affect profitability with forecasts that provide a comprehensive and detailed view of the anticipated temperature and precipitation anomalies over the next 3 – 5 weeks, 1 – 4 months and 1 – 7-months timeframes.</a:t>
            </a:r>
          </a:p>
          <a:p>
            <a:r>
              <a:rPr lang="en-US" sz="1100" dirty="0">
                <a:latin typeface="IBM Plex Sans" panose="020B0503050203000203" pitchFamily="34" charset="0"/>
              </a:rPr>
              <a:t> </a:t>
            </a:r>
          </a:p>
          <a:p>
            <a:r>
              <a:rPr lang="en-US" sz="1100" b="1" dirty="0">
                <a:latin typeface="IBM Plex Sans" panose="020B0503050203000203" pitchFamily="34" charset="0"/>
              </a:rPr>
              <a:t>Probabilistic </a:t>
            </a:r>
            <a:r>
              <a:rPr lang="en-US" sz="1100" dirty="0">
                <a:latin typeface="IBM Plex Sans" panose="020B0503050203000203" pitchFamily="34" charset="0"/>
              </a:rPr>
              <a:t>Make more informed decisions with the Probabilistic Forecast that helps users understand the likelihood of various weather events happening and their potential impact.</a:t>
            </a:r>
          </a:p>
          <a:p>
            <a:r>
              <a:rPr lang="en-US" sz="1100" b="1" dirty="0">
                <a:latin typeface="IBM Plex Sans" panose="020B0503050203000203" pitchFamily="34" charset="0"/>
              </a:rPr>
              <a:t> </a:t>
            </a:r>
            <a:endParaRPr lang="en-US" sz="1100" dirty="0">
              <a:latin typeface="IBM Plex Sans" panose="020B0503050203000203" pitchFamily="34" charset="0"/>
            </a:endParaRPr>
          </a:p>
          <a:p>
            <a:r>
              <a:rPr lang="en-US" sz="1100" b="1" dirty="0">
                <a:latin typeface="IBM Plex Sans" panose="020B0503050203000203" pitchFamily="34" charset="0"/>
              </a:rPr>
              <a:t>Renewables </a:t>
            </a:r>
            <a:r>
              <a:rPr lang="en-US" sz="1100" dirty="0">
                <a:latin typeface="IBM Plex Sans" panose="020B0503050203000203" pitchFamily="34" charset="0"/>
              </a:rPr>
              <a:t>Predict and assess key weather parameter impacts on renewable energy production and efficiency with the Renewable Weather Data Package. </a:t>
            </a:r>
          </a:p>
          <a:p>
            <a:r>
              <a:rPr lang="en-US" sz="1100" b="1" dirty="0">
                <a:latin typeface="IBM Plex Sans" panose="020B0503050203000203" pitchFamily="34" charset="0"/>
              </a:rPr>
              <a:t> </a:t>
            </a:r>
            <a:endParaRPr lang="en-US" sz="1100" dirty="0">
              <a:latin typeface="IBM Plex Sans" panose="020B0503050203000203" pitchFamily="34" charset="0"/>
            </a:endParaRPr>
          </a:p>
          <a:p>
            <a:r>
              <a:rPr lang="en-US" sz="1100" b="1" dirty="0">
                <a:latin typeface="IBM Plex Sans" panose="020B0503050203000203" pitchFamily="34" charset="0"/>
              </a:rPr>
              <a:t>Agriculture</a:t>
            </a:r>
            <a:r>
              <a:rPr lang="en-US" sz="1100" b="1" cap="all" dirty="0">
                <a:latin typeface="IBM Plex Sans" panose="020B0503050203000203" pitchFamily="34" charset="0"/>
              </a:rPr>
              <a:t> </a:t>
            </a:r>
            <a:r>
              <a:rPr lang="en-US" sz="1100" dirty="0">
                <a:latin typeface="IBM Plex Sans" panose="020B0503050203000203" pitchFamily="34" charset="0"/>
              </a:rPr>
              <a:t>Make more informed decisions with a robust set of agricultural specific APIs providing hourly forecasts out to 15 days, built using a weighted blend of the following weather models: GFS Operational &amp; Ensemble, ECM Operational, NAM &amp; IBM GRAF.</a:t>
            </a:r>
          </a:p>
          <a:p>
            <a:endParaRPr lang="en-US" sz="1100" dirty="0">
              <a:latin typeface="IBM Plex Sans" panose="020B0503050203000203" pitchFamily="34" charset="0"/>
            </a:endParaRPr>
          </a:p>
        </p:txBody>
      </p:sp>
      <p:sp>
        <p:nvSpPr>
          <p:cNvPr id="13" name="object 3">
            <a:extLst>
              <a:ext uri="{FF2B5EF4-FFF2-40B4-BE49-F238E27FC236}">
                <a16:creationId xmlns:a16="http://schemas.microsoft.com/office/drawing/2014/main" id="{4C58F0E9-E656-1C41-A4FE-F2A8FC7B834E}"/>
              </a:ext>
            </a:extLst>
          </p:cNvPr>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9</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APIs</a:t>
            </a:r>
            <a:endParaRPr sz="700" dirty="0">
              <a:latin typeface="IBM Plex Sans"/>
              <a:cs typeface="IBM Plex Sans"/>
            </a:endParaRPr>
          </a:p>
        </p:txBody>
      </p:sp>
      <p:pic>
        <p:nvPicPr>
          <p:cNvPr id="14" name="Picture 13">
            <a:extLst>
              <a:ext uri="{FF2B5EF4-FFF2-40B4-BE49-F238E27FC236}">
                <a16:creationId xmlns:a16="http://schemas.microsoft.com/office/drawing/2014/main" id="{BD9AB292-A0B1-8949-86F8-B882F0746D2F}"/>
              </a:ext>
            </a:extLst>
          </p:cNvPr>
          <p:cNvPicPr>
            <a:picLocks noChangeAspect="1"/>
          </p:cNvPicPr>
          <p:nvPr/>
        </p:nvPicPr>
        <p:blipFill rotWithShape="1">
          <a:blip r:embed="rId3" cstate="screen">
            <a:lum bright="70000" contrast="-70000"/>
            <a:alphaModFix amt="20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p:blipFill>
        <p:spPr>
          <a:xfrm>
            <a:off x="0" y="1852908"/>
            <a:ext cx="7772400" cy="7132946"/>
          </a:xfrm>
          <a:prstGeom prst="rect">
            <a:avLst/>
          </a:prstGeom>
        </p:spPr>
      </p:pic>
      <p:cxnSp>
        <p:nvCxnSpPr>
          <p:cNvPr id="15" name="Straight Connector 14">
            <a:extLst>
              <a:ext uri="{FF2B5EF4-FFF2-40B4-BE49-F238E27FC236}">
                <a16:creationId xmlns:a16="http://schemas.microsoft.com/office/drawing/2014/main" id="{916C15E2-8C81-1E4D-ADBD-E8DC5CDBEA23}"/>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6" name="Picture 15" descr="TWCo IBM logo_MAIN 4C VEC (2).eps">
            <a:extLst>
              <a:ext uri="{FF2B5EF4-FFF2-40B4-BE49-F238E27FC236}">
                <a16:creationId xmlns:a16="http://schemas.microsoft.com/office/drawing/2014/main" id="{02ECC933-E465-4F4C-840E-8CDC9006CF0D}"/>
              </a:ext>
            </a:extLst>
          </p:cNvPr>
          <p:cNvPicPr>
            <a:picLocks noChangeAspect="1"/>
          </p:cNvPicPr>
          <p:nvPr/>
        </p:nvPicPr>
        <p:blipFill>
          <a:blip r:embed="rId5"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7" name="Picture 16" descr="A picture containing text, clipart&#10;&#10;Description automatically generated">
            <a:extLst>
              <a:ext uri="{FF2B5EF4-FFF2-40B4-BE49-F238E27FC236}">
                <a16:creationId xmlns:a16="http://schemas.microsoft.com/office/drawing/2014/main" id="{4CE1A80A-B410-3744-BAC2-A84221AE2FDA}"/>
              </a:ext>
            </a:extLst>
          </p:cNvPr>
          <p:cNvPicPr>
            <a:picLocks noChangeAspect="1"/>
          </p:cNvPicPr>
          <p:nvPr/>
        </p:nvPicPr>
        <p:blipFill>
          <a:blip r:embed="rId6"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Tree>
    <p:extLst>
      <p:ext uri="{BB962C8B-B14F-4D97-AF65-F5344CB8AC3E}">
        <p14:creationId xmlns:p14="http://schemas.microsoft.com/office/powerpoint/2010/main" val="32270916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44F1758-FEFC-4445-A564-383C8A498316}"/>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4482"/>
            <a:ext cx="7772400" cy="10053918"/>
          </a:xfrm>
          <a:prstGeom prst="rect">
            <a:avLst/>
          </a:prstGeom>
        </p:spPr>
      </p:pic>
      <p:sp>
        <p:nvSpPr>
          <p:cNvPr id="2" name="object 2"/>
          <p:cNvSpPr/>
          <p:nvPr/>
        </p:nvSpPr>
        <p:spPr>
          <a:xfrm>
            <a:off x="6935441" y="9644180"/>
            <a:ext cx="380365" cy="106045"/>
          </a:xfrm>
          <a:custGeom>
            <a:avLst/>
            <a:gdLst/>
            <a:ahLst/>
            <a:cxnLst/>
            <a:rect l="l" t="t" r="r" b="b"/>
            <a:pathLst>
              <a:path w="380365" h="106045">
                <a:moveTo>
                  <a:pt x="38100" y="96189"/>
                </a:moveTo>
                <a:lnTo>
                  <a:pt x="0" y="96189"/>
                </a:lnTo>
                <a:lnTo>
                  <a:pt x="0" y="105651"/>
                </a:lnTo>
                <a:lnTo>
                  <a:pt x="38100" y="105651"/>
                </a:lnTo>
                <a:lnTo>
                  <a:pt x="38100" y="96189"/>
                </a:lnTo>
                <a:close/>
              </a:path>
              <a:path w="380365" h="106045">
                <a:moveTo>
                  <a:pt x="24587" y="20815"/>
                </a:moveTo>
                <a:lnTo>
                  <a:pt x="13233" y="20815"/>
                </a:lnTo>
                <a:lnTo>
                  <a:pt x="13233" y="96189"/>
                </a:lnTo>
                <a:lnTo>
                  <a:pt x="24587" y="96189"/>
                </a:lnTo>
                <a:lnTo>
                  <a:pt x="24587" y="20815"/>
                </a:lnTo>
                <a:close/>
              </a:path>
              <a:path w="380365" h="106045">
                <a:moveTo>
                  <a:pt x="38100" y="11353"/>
                </a:moveTo>
                <a:lnTo>
                  <a:pt x="0" y="11353"/>
                </a:lnTo>
                <a:lnTo>
                  <a:pt x="0" y="20815"/>
                </a:lnTo>
                <a:lnTo>
                  <a:pt x="38100" y="20815"/>
                </a:lnTo>
                <a:lnTo>
                  <a:pt x="38100" y="11353"/>
                </a:lnTo>
                <a:close/>
              </a:path>
              <a:path w="380365" h="106045">
                <a:moveTo>
                  <a:pt x="93891" y="11353"/>
                </a:moveTo>
                <a:lnTo>
                  <a:pt x="55118" y="11353"/>
                </a:lnTo>
                <a:lnTo>
                  <a:pt x="55118" y="105651"/>
                </a:lnTo>
                <a:lnTo>
                  <a:pt x="97942" y="105651"/>
                </a:lnTo>
                <a:lnTo>
                  <a:pt x="107614" y="103572"/>
                </a:lnTo>
                <a:lnTo>
                  <a:pt x="115322" y="97834"/>
                </a:lnTo>
                <a:lnTo>
                  <a:pt x="116605" y="95656"/>
                </a:lnTo>
                <a:lnTo>
                  <a:pt x="66471" y="95656"/>
                </a:lnTo>
                <a:lnTo>
                  <a:pt x="66471" y="61874"/>
                </a:lnTo>
                <a:lnTo>
                  <a:pt x="115669" y="61874"/>
                </a:lnTo>
                <a:lnTo>
                  <a:pt x="115539" y="61693"/>
                </a:lnTo>
                <a:lnTo>
                  <a:pt x="109495" y="57863"/>
                </a:lnTo>
                <a:lnTo>
                  <a:pt x="103759" y="56476"/>
                </a:lnTo>
                <a:lnTo>
                  <a:pt x="103759" y="55664"/>
                </a:lnTo>
                <a:lnTo>
                  <a:pt x="109969" y="54724"/>
                </a:lnTo>
                <a:lnTo>
                  <a:pt x="114611" y="52158"/>
                </a:lnTo>
                <a:lnTo>
                  <a:pt x="66471" y="52158"/>
                </a:lnTo>
                <a:lnTo>
                  <a:pt x="66471" y="21348"/>
                </a:lnTo>
                <a:lnTo>
                  <a:pt x="114471" y="21348"/>
                </a:lnTo>
                <a:lnTo>
                  <a:pt x="112282" y="17989"/>
                </a:lnTo>
                <a:lnTo>
                  <a:pt x="104370" y="13082"/>
                </a:lnTo>
                <a:lnTo>
                  <a:pt x="93891" y="11353"/>
                </a:lnTo>
                <a:close/>
              </a:path>
              <a:path w="380365" h="106045">
                <a:moveTo>
                  <a:pt x="115669" y="61874"/>
                </a:moveTo>
                <a:lnTo>
                  <a:pt x="104152" y="61874"/>
                </a:lnTo>
                <a:lnTo>
                  <a:pt x="110109" y="67017"/>
                </a:lnTo>
                <a:lnTo>
                  <a:pt x="110109" y="90385"/>
                </a:lnTo>
                <a:lnTo>
                  <a:pt x="104152" y="95656"/>
                </a:lnTo>
                <a:lnTo>
                  <a:pt x="116605" y="95656"/>
                </a:lnTo>
                <a:lnTo>
                  <a:pt x="120420" y="89181"/>
                </a:lnTo>
                <a:lnTo>
                  <a:pt x="122262" y="78359"/>
                </a:lnTo>
                <a:lnTo>
                  <a:pt x="120319" y="68385"/>
                </a:lnTo>
                <a:lnTo>
                  <a:pt x="115669" y="61874"/>
                </a:lnTo>
                <a:close/>
              </a:path>
              <a:path w="380365" h="106045">
                <a:moveTo>
                  <a:pt x="114471" y="21348"/>
                </a:moveTo>
                <a:lnTo>
                  <a:pt x="101460" y="21348"/>
                </a:lnTo>
                <a:lnTo>
                  <a:pt x="106857" y="26212"/>
                </a:lnTo>
                <a:lnTo>
                  <a:pt x="106857" y="47561"/>
                </a:lnTo>
                <a:lnTo>
                  <a:pt x="101460" y="52158"/>
                </a:lnTo>
                <a:lnTo>
                  <a:pt x="114611" y="52158"/>
                </a:lnTo>
                <a:lnTo>
                  <a:pt x="119024" y="49720"/>
                </a:lnTo>
                <a:lnTo>
                  <a:pt x="119024" y="35674"/>
                </a:lnTo>
                <a:lnTo>
                  <a:pt x="117281" y="25659"/>
                </a:lnTo>
                <a:lnTo>
                  <a:pt x="114471" y="21348"/>
                </a:lnTo>
                <a:close/>
              </a:path>
              <a:path w="380365" h="106045">
                <a:moveTo>
                  <a:pt x="154152" y="11353"/>
                </a:moveTo>
                <a:lnTo>
                  <a:pt x="139280" y="11353"/>
                </a:lnTo>
                <a:lnTo>
                  <a:pt x="139280" y="105651"/>
                </a:lnTo>
                <a:lnTo>
                  <a:pt x="150368" y="105651"/>
                </a:lnTo>
                <a:lnTo>
                  <a:pt x="150368" y="26352"/>
                </a:lnTo>
                <a:lnTo>
                  <a:pt x="162128" y="26352"/>
                </a:lnTo>
                <a:lnTo>
                  <a:pt x="154152" y="11353"/>
                </a:lnTo>
                <a:close/>
              </a:path>
              <a:path w="380365" h="106045">
                <a:moveTo>
                  <a:pt x="223723" y="26212"/>
                </a:moveTo>
                <a:lnTo>
                  <a:pt x="212648" y="26212"/>
                </a:lnTo>
                <a:lnTo>
                  <a:pt x="212648" y="105651"/>
                </a:lnTo>
                <a:lnTo>
                  <a:pt x="223723" y="105651"/>
                </a:lnTo>
                <a:lnTo>
                  <a:pt x="223723" y="26212"/>
                </a:lnTo>
                <a:close/>
              </a:path>
              <a:path w="380365" h="106045">
                <a:moveTo>
                  <a:pt x="162128" y="26352"/>
                </a:moveTo>
                <a:lnTo>
                  <a:pt x="151041" y="26352"/>
                </a:lnTo>
                <a:lnTo>
                  <a:pt x="159004" y="42024"/>
                </a:lnTo>
                <a:lnTo>
                  <a:pt x="181432" y="83096"/>
                </a:lnTo>
                <a:lnTo>
                  <a:pt x="192939" y="62153"/>
                </a:lnTo>
                <a:lnTo>
                  <a:pt x="181165" y="62153"/>
                </a:lnTo>
                <a:lnTo>
                  <a:pt x="162128" y="26352"/>
                </a:lnTo>
                <a:close/>
              </a:path>
              <a:path w="380365" h="106045">
                <a:moveTo>
                  <a:pt x="223723" y="11353"/>
                </a:moveTo>
                <a:lnTo>
                  <a:pt x="208864" y="11353"/>
                </a:lnTo>
                <a:lnTo>
                  <a:pt x="181711" y="62153"/>
                </a:lnTo>
                <a:lnTo>
                  <a:pt x="192939" y="62153"/>
                </a:lnTo>
                <a:lnTo>
                  <a:pt x="204000" y="42024"/>
                </a:lnTo>
                <a:lnTo>
                  <a:pt x="211963" y="26212"/>
                </a:lnTo>
                <a:lnTo>
                  <a:pt x="223723" y="26212"/>
                </a:lnTo>
                <a:lnTo>
                  <a:pt x="223723" y="11353"/>
                </a:lnTo>
                <a:close/>
              </a:path>
              <a:path w="380365" h="106045">
                <a:moveTo>
                  <a:pt x="318833" y="11353"/>
                </a:moveTo>
                <a:lnTo>
                  <a:pt x="294652" y="11353"/>
                </a:lnTo>
                <a:lnTo>
                  <a:pt x="323697" y="57150"/>
                </a:lnTo>
                <a:lnTo>
                  <a:pt x="293166" y="105651"/>
                </a:lnTo>
                <a:lnTo>
                  <a:pt x="315048" y="105651"/>
                </a:lnTo>
                <a:lnTo>
                  <a:pt x="335038" y="70929"/>
                </a:lnTo>
                <a:lnTo>
                  <a:pt x="357835" y="70929"/>
                </a:lnTo>
                <a:lnTo>
                  <a:pt x="349224" y="57289"/>
                </a:lnTo>
                <a:lnTo>
                  <a:pt x="358075" y="43230"/>
                </a:lnTo>
                <a:lnTo>
                  <a:pt x="337337" y="43230"/>
                </a:lnTo>
                <a:lnTo>
                  <a:pt x="318833" y="11353"/>
                </a:lnTo>
                <a:close/>
              </a:path>
              <a:path w="380365" h="106045">
                <a:moveTo>
                  <a:pt x="357835" y="70929"/>
                </a:moveTo>
                <a:lnTo>
                  <a:pt x="335445" y="70929"/>
                </a:lnTo>
                <a:lnTo>
                  <a:pt x="355714" y="105651"/>
                </a:lnTo>
                <a:lnTo>
                  <a:pt x="379755" y="105651"/>
                </a:lnTo>
                <a:lnTo>
                  <a:pt x="357835" y="70929"/>
                </a:lnTo>
                <a:close/>
              </a:path>
              <a:path w="380365" h="106045">
                <a:moveTo>
                  <a:pt x="378142" y="11353"/>
                </a:moveTo>
                <a:lnTo>
                  <a:pt x="355981" y="11353"/>
                </a:lnTo>
                <a:lnTo>
                  <a:pt x="337743" y="43230"/>
                </a:lnTo>
                <a:lnTo>
                  <a:pt x="358075" y="43230"/>
                </a:lnTo>
                <a:lnTo>
                  <a:pt x="378142" y="11353"/>
                </a:lnTo>
                <a:close/>
              </a:path>
              <a:path w="380365" h="106045">
                <a:moveTo>
                  <a:pt x="281813" y="34721"/>
                </a:moveTo>
                <a:lnTo>
                  <a:pt x="261823" y="34721"/>
                </a:lnTo>
                <a:lnTo>
                  <a:pt x="261823" y="105651"/>
                </a:lnTo>
                <a:lnTo>
                  <a:pt x="281813" y="105651"/>
                </a:lnTo>
                <a:lnTo>
                  <a:pt x="281813" y="34721"/>
                </a:lnTo>
                <a:close/>
              </a:path>
              <a:path w="380365" h="106045">
                <a:moveTo>
                  <a:pt x="279920" y="0"/>
                </a:moveTo>
                <a:lnTo>
                  <a:pt x="263715" y="0"/>
                </a:lnTo>
                <a:lnTo>
                  <a:pt x="260197" y="4191"/>
                </a:lnTo>
                <a:lnTo>
                  <a:pt x="260197" y="18516"/>
                </a:lnTo>
                <a:lnTo>
                  <a:pt x="263715" y="22707"/>
                </a:lnTo>
                <a:lnTo>
                  <a:pt x="279920" y="22707"/>
                </a:lnTo>
                <a:lnTo>
                  <a:pt x="283438" y="18516"/>
                </a:lnTo>
                <a:lnTo>
                  <a:pt x="283438" y="4191"/>
                </a:lnTo>
                <a:lnTo>
                  <a:pt x="279920" y="0"/>
                </a:lnTo>
                <a:close/>
              </a:path>
            </a:pathLst>
          </a:custGeom>
          <a:solidFill>
            <a:srgbClr val="231F20"/>
          </a:solidFill>
        </p:spPr>
        <p:txBody>
          <a:bodyPr wrap="square" lIns="0" tIns="0" rIns="0" bIns="0" rtlCol="0"/>
          <a:lstStyle/>
          <a:p>
            <a:endParaRPr/>
          </a:p>
        </p:txBody>
      </p:sp>
      <p:sp>
        <p:nvSpPr>
          <p:cNvPr id="4" name="object 4"/>
          <p:cNvSpPr/>
          <p:nvPr/>
        </p:nvSpPr>
        <p:spPr>
          <a:xfrm>
            <a:off x="4289957" y="1259252"/>
            <a:ext cx="40640" cy="21590"/>
          </a:xfrm>
          <a:custGeom>
            <a:avLst/>
            <a:gdLst/>
            <a:ahLst/>
            <a:cxnLst/>
            <a:rect l="l" t="t" r="r" b="b"/>
            <a:pathLst>
              <a:path w="40639" h="21590">
                <a:moveTo>
                  <a:pt x="9169" y="2324"/>
                </a:moveTo>
                <a:lnTo>
                  <a:pt x="6565" y="2324"/>
                </a:lnTo>
                <a:lnTo>
                  <a:pt x="6565" y="21297"/>
                </a:lnTo>
                <a:lnTo>
                  <a:pt x="9169" y="21297"/>
                </a:lnTo>
                <a:lnTo>
                  <a:pt x="9169" y="2324"/>
                </a:lnTo>
                <a:close/>
              </a:path>
              <a:path w="40639" h="21590">
                <a:moveTo>
                  <a:pt x="15735" y="0"/>
                </a:moveTo>
                <a:lnTo>
                  <a:pt x="0" y="0"/>
                </a:lnTo>
                <a:lnTo>
                  <a:pt x="0" y="2324"/>
                </a:lnTo>
                <a:lnTo>
                  <a:pt x="15735" y="2324"/>
                </a:lnTo>
                <a:lnTo>
                  <a:pt x="15735" y="0"/>
                </a:lnTo>
                <a:close/>
              </a:path>
              <a:path w="40639" h="21590">
                <a:moveTo>
                  <a:pt x="24269" y="0"/>
                </a:moveTo>
                <a:lnTo>
                  <a:pt x="20294" y="0"/>
                </a:lnTo>
                <a:lnTo>
                  <a:pt x="20294" y="21297"/>
                </a:lnTo>
                <a:lnTo>
                  <a:pt x="22771" y="21297"/>
                </a:lnTo>
                <a:lnTo>
                  <a:pt x="22771" y="2476"/>
                </a:lnTo>
                <a:lnTo>
                  <a:pt x="25160" y="2476"/>
                </a:lnTo>
                <a:lnTo>
                  <a:pt x="24269" y="0"/>
                </a:lnTo>
                <a:close/>
              </a:path>
              <a:path w="40639" h="21590">
                <a:moveTo>
                  <a:pt x="25160" y="2476"/>
                </a:moveTo>
                <a:lnTo>
                  <a:pt x="22859" y="2476"/>
                </a:lnTo>
                <a:lnTo>
                  <a:pt x="29692" y="21297"/>
                </a:lnTo>
                <a:lnTo>
                  <a:pt x="31089" y="21297"/>
                </a:lnTo>
                <a:lnTo>
                  <a:pt x="32548" y="17272"/>
                </a:lnTo>
                <a:lnTo>
                  <a:pt x="30479" y="17272"/>
                </a:lnTo>
                <a:lnTo>
                  <a:pt x="25160" y="2476"/>
                </a:lnTo>
                <a:close/>
              </a:path>
              <a:path w="40639" h="21590">
                <a:moveTo>
                  <a:pt x="40487" y="2476"/>
                </a:moveTo>
                <a:lnTo>
                  <a:pt x="38011" y="2476"/>
                </a:lnTo>
                <a:lnTo>
                  <a:pt x="38011" y="21297"/>
                </a:lnTo>
                <a:lnTo>
                  <a:pt x="40487" y="21297"/>
                </a:lnTo>
                <a:lnTo>
                  <a:pt x="40487" y="2476"/>
                </a:lnTo>
                <a:close/>
              </a:path>
              <a:path w="40639" h="21590">
                <a:moveTo>
                  <a:pt x="40487" y="0"/>
                </a:moveTo>
                <a:lnTo>
                  <a:pt x="36512" y="0"/>
                </a:lnTo>
                <a:lnTo>
                  <a:pt x="30479" y="17272"/>
                </a:lnTo>
                <a:lnTo>
                  <a:pt x="32548" y="17272"/>
                </a:lnTo>
                <a:lnTo>
                  <a:pt x="37909" y="2476"/>
                </a:lnTo>
                <a:lnTo>
                  <a:pt x="40487" y="2476"/>
                </a:lnTo>
                <a:lnTo>
                  <a:pt x="40487" y="0"/>
                </a:lnTo>
                <a:close/>
              </a:path>
            </a:pathLst>
          </a:custGeom>
          <a:solidFill>
            <a:srgbClr val="231F20"/>
          </a:solidFill>
        </p:spPr>
        <p:txBody>
          <a:bodyPr wrap="square" lIns="0" tIns="0" rIns="0" bIns="0" rtlCol="0"/>
          <a:lstStyle/>
          <a:p>
            <a:endParaRPr/>
          </a:p>
        </p:txBody>
      </p:sp>
      <p:sp>
        <p:nvSpPr>
          <p:cNvPr id="11" name="object 4">
            <a:extLst>
              <a:ext uri="{FF2B5EF4-FFF2-40B4-BE49-F238E27FC236}">
                <a16:creationId xmlns:a16="http://schemas.microsoft.com/office/drawing/2014/main" id="{5CEC3A50-2333-A94B-9AF7-30DF0C4DEDC2}"/>
              </a:ext>
            </a:extLst>
          </p:cNvPr>
          <p:cNvSpPr txBox="1"/>
          <p:nvPr/>
        </p:nvSpPr>
        <p:spPr>
          <a:xfrm>
            <a:off x="1824194" y="4450607"/>
            <a:ext cx="4124011" cy="1356782"/>
          </a:xfrm>
          <a:prstGeom prst="rect">
            <a:avLst/>
          </a:prstGeom>
          <a:ln>
            <a:solidFill>
              <a:schemeClr val="bg1"/>
            </a:solidFill>
          </a:ln>
        </p:spPr>
        <p:txBody>
          <a:bodyPr vert="horz" wrap="square" lIns="0" tIns="12700" rIns="0" bIns="0" rtlCol="0" anchor="t">
            <a:spAutoFit/>
          </a:bodyPr>
          <a:lstStyle/>
          <a:p>
            <a:pPr marL="12700" algn="ctr">
              <a:lnSpc>
                <a:spcPct val="100000"/>
              </a:lnSpc>
              <a:spcBef>
                <a:spcPts val="100"/>
              </a:spcBef>
            </a:pPr>
            <a:r>
              <a:rPr lang="en-US" sz="2800" spc="-25" dirty="0">
                <a:solidFill>
                  <a:schemeClr val="bg1"/>
                </a:solidFill>
                <a:latin typeface="IBM Plex Sans"/>
                <a:cs typeface="IBM Plex Sans"/>
              </a:rPr>
              <a:t>Have Questions?</a:t>
            </a:r>
          </a:p>
          <a:p>
            <a:pPr marL="12700" algn="ctr">
              <a:lnSpc>
                <a:spcPct val="100000"/>
              </a:lnSpc>
              <a:spcBef>
                <a:spcPts val="100"/>
              </a:spcBef>
            </a:pPr>
            <a:endParaRPr lang="en-US" sz="1400" spc="-25" dirty="0">
              <a:solidFill>
                <a:schemeClr val="bg1"/>
              </a:solidFill>
              <a:latin typeface="IBM Plex Sans"/>
              <a:cs typeface="IBM Plex Sans"/>
            </a:endParaRPr>
          </a:p>
          <a:p>
            <a:pPr marL="12700" algn="ctr">
              <a:spcBef>
                <a:spcPts val="100"/>
              </a:spcBef>
            </a:pPr>
            <a:r>
              <a:rPr lang="en-US" sz="1400" spc="-25" dirty="0">
                <a:solidFill>
                  <a:schemeClr val="bg1"/>
                </a:solidFill>
                <a:latin typeface="IBM Plex Sans"/>
                <a:cs typeface="IBM Plex Sans"/>
              </a:rPr>
              <a:t>Send us an email at</a:t>
            </a:r>
            <a:endParaRPr lang="en-US" sz="1400" dirty="0">
              <a:solidFill>
                <a:schemeClr val="bg1"/>
              </a:solidFill>
              <a:latin typeface="IBM Plex Sans"/>
              <a:cs typeface="IBM Plex Sans"/>
            </a:endParaRPr>
          </a:p>
          <a:p>
            <a:pPr marL="12700" algn="ctr">
              <a:spcBef>
                <a:spcPts val="100"/>
              </a:spcBef>
            </a:pPr>
            <a:endParaRPr lang="en-US" sz="1400" spc="-25" dirty="0">
              <a:solidFill>
                <a:schemeClr val="bg1"/>
              </a:solidFill>
              <a:latin typeface="IBM Plex Sans"/>
              <a:ea typeface="+mn-lt"/>
              <a:cs typeface="+mn-lt"/>
            </a:endParaRPr>
          </a:p>
          <a:p>
            <a:pPr marL="12700" algn="ctr">
              <a:spcBef>
                <a:spcPts val="100"/>
              </a:spcBef>
            </a:pPr>
            <a:r>
              <a:rPr lang="en-US" sz="1400" spc="-25">
                <a:solidFill>
                  <a:schemeClr val="bg1"/>
                </a:solidFill>
                <a:latin typeface="IBM Plex Sans"/>
                <a:ea typeface="+mn-lt"/>
                <a:cs typeface="+mn-lt"/>
              </a:rPr>
              <a:t>weathercustomersupport@ibm</a:t>
            </a:r>
            <a:r>
              <a:rPr lang="en-US" sz="1400" spc="-25" dirty="0">
                <a:solidFill>
                  <a:schemeClr val="bg1"/>
                </a:solidFill>
                <a:latin typeface="IBM Plex Sans"/>
                <a:ea typeface="+mn-lt"/>
                <a:cs typeface="+mn-lt"/>
              </a:rPr>
              <a:t>.com</a:t>
            </a:r>
            <a:endParaRPr lang="en-US" dirty="0">
              <a:solidFill>
                <a:schemeClr val="bg1"/>
              </a:solidFill>
            </a:endParaRPr>
          </a:p>
        </p:txBody>
      </p:sp>
      <p:pic>
        <p:nvPicPr>
          <p:cNvPr id="3" name="Picture 2">
            <a:extLst>
              <a:ext uri="{FF2B5EF4-FFF2-40B4-BE49-F238E27FC236}">
                <a16:creationId xmlns:a16="http://schemas.microsoft.com/office/drawing/2014/main" id="{851023D2-4934-B244-894E-2692D2F59F54}"/>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b="50000"/>
          <a:stretch/>
        </p:blipFill>
        <p:spPr>
          <a:xfrm>
            <a:off x="2159000" y="8407400"/>
            <a:ext cx="3454400" cy="17272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sz="700" dirty="0">
                <a:solidFill>
                  <a:srgbClr val="231F20"/>
                </a:solidFill>
                <a:latin typeface="IBM Plex Sans"/>
                <a:cs typeface="IBM Plex Sans"/>
              </a:rPr>
              <a:t>2 / </a:t>
            </a:r>
            <a:r>
              <a:rPr lang="en-US" sz="700" spc="-5" dirty="0">
                <a:solidFill>
                  <a:srgbClr val="231F20"/>
                </a:solidFill>
                <a:latin typeface="IBM Plex Sans"/>
                <a:cs typeface="IBM Plex Sans"/>
              </a:rPr>
              <a:t>Environmental Intelligence Suite - Introduction</a:t>
            </a:r>
            <a:endParaRPr sz="700" dirty="0">
              <a:latin typeface="IBM Plex Sans"/>
              <a:cs typeface="IBM Plex Sans"/>
            </a:endParaRPr>
          </a:p>
        </p:txBody>
      </p:sp>
      <p:sp>
        <p:nvSpPr>
          <p:cNvPr id="4" name="object 4"/>
          <p:cNvSpPr txBox="1"/>
          <p:nvPr/>
        </p:nvSpPr>
        <p:spPr>
          <a:xfrm>
            <a:off x="444500" y="583692"/>
            <a:ext cx="3907790" cy="228268"/>
          </a:xfrm>
          <a:prstGeom prst="rect">
            <a:avLst/>
          </a:prstGeom>
        </p:spPr>
        <p:txBody>
          <a:bodyPr vert="horz" wrap="square" lIns="0" tIns="12700" rIns="0" bIns="0" rtlCol="0">
            <a:spAutoFit/>
          </a:bodyPr>
          <a:lstStyle/>
          <a:p>
            <a:pPr marL="12700">
              <a:lnSpc>
                <a:spcPct val="100000"/>
              </a:lnSpc>
              <a:spcBef>
                <a:spcPts val="100"/>
              </a:spcBef>
            </a:pPr>
            <a:r>
              <a:rPr sz="1400" b="1" spc="-5" dirty="0">
                <a:solidFill>
                  <a:srgbClr val="231F20"/>
                </a:solidFill>
                <a:latin typeface="IBM Plex Sans"/>
                <a:cs typeface="IBM Plex Sans"/>
              </a:rPr>
              <a:t>Introduction</a:t>
            </a:r>
            <a:endParaRPr sz="1400" dirty="0">
              <a:latin typeface="IBM Plex Sans"/>
              <a:cs typeface="IBM Plex Sans"/>
            </a:endParaRPr>
          </a:p>
        </p:txBody>
      </p:sp>
      <p:sp>
        <p:nvSpPr>
          <p:cNvPr id="5" name="object 5"/>
          <p:cNvSpPr txBox="1"/>
          <p:nvPr/>
        </p:nvSpPr>
        <p:spPr>
          <a:xfrm>
            <a:off x="444500" y="1495701"/>
            <a:ext cx="3167380" cy="633635"/>
          </a:xfrm>
          <a:prstGeom prst="rect">
            <a:avLst/>
          </a:prstGeom>
        </p:spPr>
        <p:txBody>
          <a:bodyPr vert="horz" wrap="square" lIns="0" tIns="12700" rIns="0" bIns="0" rtlCol="0">
            <a:spAutoFit/>
          </a:bodyPr>
          <a:lstStyle/>
          <a:p>
            <a:pPr marL="12700" marR="5080">
              <a:lnSpc>
                <a:spcPct val="138900"/>
              </a:lnSpc>
              <a:spcBef>
                <a:spcPts val="100"/>
              </a:spcBef>
            </a:pPr>
            <a:r>
              <a:rPr sz="1000" b="1" dirty="0">
                <a:solidFill>
                  <a:srgbClr val="231F20"/>
                </a:solidFill>
                <a:latin typeface="IBMPlexSans-SemiBold"/>
                <a:cs typeface="IBMPlexSans-SemiBold"/>
              </a:rPr>
              <a:t>Thank </a:t>
            </a:r>
            <a:r>
              <a:rPr sz="1000" b="1" spc="-5" dirty="0">
                <a:solidFill>
                  <a:srgbClr val="231F20"/>
                </a:solidFill>
                <a:latin typeface="IBMPlexSans-SemiBold"/>
                <a:cs typeface="IBMPlexSans-SemiBold"/>
              </a:rPr>
              <a:t>you for </a:t>
            </a:r>
            <a:r>
              <a:rPr lang="en-US" sz="1000" b="1" dirty="0">
                <a:solidFill>
                  <a:srgbClr val="231F20"/>
                </a:solidFill>
                <a:latin typeface="IBMPlexSans-SemiBold"/>
                <a:cs typeface="IBMPlexSans-SemiBold"/>
              </a:rPr>
              <a:t>choosing Environmental Intelligence Suite, helping you make critical weather-related decisions!</a:t>
            </a:r>
          </a:p>
        </p:txBody>
      </p:sp>
      <p:sp>
        <p:nvSpPr>
          <p:cNvPr id="6" name="object 6"/>
          <p:cNvSpPr txBox="1"/>
          <p:nvPr/>
        </p:nvSpPr>
        <p:spPr>
          <a:xfrm>
            <a:off x="444500" y="2080292"/>
            <a:ext cx="3326765" cy="6269088"/>
          </a:xfrm>
          <a:prstGeom prst="rect">
            <a:avLst/>
          </a:prstGeom>
        </p:spPr>
        <p:txBody>
          <a:bodyPr vert="horz" wrap="square" lIns="0" tIns="12700" rIns="0" bIns="0" rtlCol="0" anchor="t">
            <a:spAutoFit/>
          </a:bodyPr>
          <a:lstStyle/>
          <a:p>
            <a:pPr>
              <a:lnSpc>
                <a:spcPct val="139000"/>
              </a:lnSpc>
              <a:spcBef>
                <a:spcPts val="100"/>
              </a:spcBef>
            </a:pPr>
            <a:r>
              <a:rPr lang="en-US" sz="900" spc="-10" dirty="0">
                <a:solidFill>
                  <a:srgbClr val="231F20"/>
                </a:solidFill>
                <a:latin typeface="IBM Plex Sans"/>
                <a:cs typeface="IBM Plex Sans"/>
              </a:rPr>
              <a:t>In this guide, you will find the essential information needed to start the journey with IBM Environmental Intelligence Suite, such as API key credentials for Weather Data and the list of alert Perils you have access to.</a:t>
            </a:r>
          </a:p>
          <a:p>
            <a:pPr>
              <a:lnSpc>
                <a:spcPct val="139000"/>
              </a:lnSpc>
              <a:spcBef>
                <a:spcPts val="100"/>
              </a:spcBef>
            </a:pPr>
            <a:endParaRPr lang="en-US" sz="900" spc="-10" dirty="0">
              <a:solidFill>
                <a:srgbClr val="231F20"/>
              </a:solidFill>
              <a:latin typeface="IBM Plex Sans"/>
              <a:cs typeface="IBM Plex Sans"/>
            </a:endParaRPr>
          </a:p>
          <a:p>
            <a:pPr>
              <a:lnSpc>
                <a:spcPct val="139000"/>
              </a:lnSpc>
              <a:spcBef>
                <a:spcPts val="100"/>
              </a:spcBef>
            </a:pPr>
            <a:r>
              <a:rPr lang="en-US" sz="900" spc="-10" dirty="0">
                <a:solidFill>
                  <a:srgbClr val="231F20"/>
                </a:solidFill>
                <a:latin typeface="IBM Plex Sans"/>
                <a:cs typeface="IBM Plex Sans"/>
              </a:rPr>
              <a:t>IBM Environmental Intelligence Suite is a suite of applications based on the world’s most accurate weather data from The Weather Company, as well as several petabytes of geospatial-temporal data from the Geospatial Analytics engine born out of IBM Research, which include a variety of industry-specialized data such as COVID-19 (epidemiology) and crop health (agriculture). </a:t>
            </a:r>
          </a:p>
          <a:p>
            <a:pPr>
              <a:lnSpc>
                <a:spcPct val="139000"/>
              </a:lnSpc>
              <a:spcBef>
                <a:spcPts val="100"/>
              </a:spcBef>
            </a:pPr>
            <a:endParaRPr lang="en-US" sz="900" spc="-10" dirty="0">
              <a:solidFill>
                <a:srgbClr val="231F20"/>
              </a:solidFill>
              <a:latin typeface="IBM Plex Sans"/>
              <a:cs typeface="IBM Plex Sans"/>
            </a:endParaRPr>
          </a:p>
          <a:p>
            <a:pPr>
              <a:lnSpc>
                <a:spcPct val="139000"/>
              </a:lnSpc>
              <a:spcBef>
                <a:spcPts val="100"/>
              </a:spcBef>
            </a:pPr>
            <a:r>
              <a:rPr lang="en-US" sz="900" spc="-10" dirty="0">
                <a:solidFill>
                  <a:srgbClr val="231F20"/>
                </a:solidFill>
                <a:latin typeface="IBM Plex Sans"/>
                <a:cs typeface="IBM Plex Sans"/>
              </a:rPr>
              <a:t>While this would equip you with the state-of-the-art weather technology and data science capabilities imperative in the era of machine learning and AI, our goal is to help you understand the data and its impact on your business and take actions to avoid disruptions and ensure business continuity. This is made possible through Dashboard Visualizations to extract insights in a user-friendly manner and through Alert Console to send out short- to long-term notifications and action items to the right people, at the right time.</a:t>
            </a:r>
          </a:p>
          <a:p>
            <a:pPr>
              <a:lnSpc>
                <a:spcPct val="139000"/>
              </a:lnSpc>
              <a:spcBef>
                <a:spcPts val="100"/>
              </a:spcBef>
            </a:pPr>
            <a:endParaRPr lang="en-US" sz="900" spc="-10" dirty="0">
              <a:solidFill>
                <a:srgbClr val="231F20"/>
              </a:solidFill>
              <a:latin typeface="IBM Plex Sans"/>
              <a:cs typeface="IBM Plex Sans"/>
            </a:endParaRPr>
          </a:p>
          <a:p>
            <a:pPr>
              <a:lnSpc>
                <a:spcPct val="139000"/>
              </a:lnSpc>
              <a:spcBef>
                <a:spcPts val="100"/>
              </a:spcBef>
            </a:pPr>
            <a:r>
              <a:rPr lang="en-US" sz="900" spc="-10" dirty="0">
                <a:solidFill>
                  <a:srgbClr val="231F20"/>
                </a:solidFill>
                <a:latin typeface="IBM Plex Sans"/>
                <a:cs typeface="IBM Plex Sans"/>
              </a:rPr>
              <a:t>We are constantly improving  our product to best serve our clients as a reliable technology companion. If you have any questions or feedback, please do not hesitate to reach out to us. </a:t>
            </a:r>
          </a:p>
          <a:p>
            <a:pPr>
              <a:lnSpc>
                <a:spcPct val="139000"/>
              </a:lnSpc>
              <a:spcBef>
                <a:spcPts val="100"/>
              </a:spcBef>
            </a:pPr>
            <a:endParaRPr lang="en-US" sz="900" spc="-10" dirty="0">
              <a:solidFill>
                <a:srgbClr val="231F20"/>
              </a:solidFill>
              <a:latin typeface="IBM Plex Sans"/>
              <a:cs typeface="IBM Plex Sans"/>
            </a:endParaRPr>
          </a:p>
          <a:p>
            <a:pPr>
              <a:lnSpc>
                <a:spcPct val="139000"/>
              </a:lnSpc>
              <a:spcBef>
                <a:spcPts val="100"/>
              </a:spcBef>
            </a:pPr>
            <a:r>
              <a:rPr lang="en-US" sz="900" spc="-10" dirty="0">
                <a:solidFill>
                  <a:srgbClr val="231F20"/>
                </a:solidFill>
                <a:latin typeface="IBM Plex Sans"/>
                <a:cs typeface="IBM Plex Sans"/>
              </a:rPr>
              <a:t>We hope you’re as excited as we to start your journey to discover the hidden truth behind how weather impacts your business and how to transform weather into your ally.  As our colleague John Bosse (Offering Manager) tells our newly joined</a:t>
            </a:r>
            <a:r>
              <a:rPr lang="en-US" sz="900" spc="-10" dirty="0">
                <a:solidFill>
                  <a:srgbClr val="231F20"/>
                </a:solidFill>
                <a:latin typeface="IBM Plex Sans"/>
              </a:rPr>
              <a:t> team members, “You will be a weather geek before you know it!”</a:t>
            </a:r>
          </a:p>
          <a:p>
            <a:pPr>
              <a:lnSpc>
                <a:spcPct val="139000"/>
              </a:lnSpc>
              <a:spcBef>
                <a:spcPts val="100"/>
              </a:spcBef>
            </a:pPr>
            <a:endParaRPr lang="en-US" sz="900" dirty="0">
              <a:solidFill>
                <a:srgbClr val="231F20"/>
              </a:solidFill>
              <a:latin typeface="IBM Plex Sans"/>
            </a:endParaRPr>
          </a:p>
        </p:txBody>
      </p:sp>
      <p:sp>
        <p:nvSpPr>
          <p:cNvPr id="11" name="object 11"/>
          <p:cNvSpPr txBox="1"/>
          <p:nvPr/>
        </p:nvSpPr>
        <p:spPr>
          <a:xfrm>
            <a:off x="4001137" y="8077200"/>
            <a:ext cx="1727200" cy="469358"/>
          </a:xfrm>
          <a:prstGeom prst="rect">
            <a:avLst/>
          </a:prstGeom>
        </p:spPr>
        <p:txBody>
          <a:bodyPr vert="horz" wrap="square" lIns="0" tIns="27939" rIns="0" bIns="0" rtlCol="0">
            <a:spAutoFit/>
          </a:bodyPr>
          <a:lstStyle/>
          <a:p>
            <a:pPr marL="12700">
              <a:lnSpc>
                <a:spcPct val="100000"/>
              </a:lnSpc>
              <a:spcBef>
                <a:spcPts val="219"/>
              </a:spcBef>
            </a:pPr>
            <a:r>
              <a:rPr lang="en-US" sz="900" b="1" dirty="0">
                <a:solidFill>
                  <a:srgbClr val="231F20"/>
                </a:solidFill>
                <a:latin typeface="IBMPlexSans-SemiBold"/>
                <a:cs typeface="IBMPlexSans-SemiBold"/>
              </a:rPr>
              <a:t>IBM Environmental Intelligence Suite</a:t>
            </a:r>
          </a:p>
          <a:p>
            <a:pPr marL="12700">
              <a:lnSpc>
                <a:spcPct val="100000"/>
              </a:lnSpc>
              <a:spcBef>
                <a:spcPts val="219"/>
              </a:spcBef>
            </a:pPr>
            <a:r>
              <a:rPr lang="en-US" sz="900" dirty="0">
                <a:solidFill>
                  <a:srgbClr val="231F20"/>
                </a:solidFill>
                <a:latin typeface="IBM Plex Sans"/>
              </a:rPr>
              <a:t>Offering Management Team</a:t>
            </a:r>
            <a:endParaRPr sz="900" dirty="0">
              <a:solidFill>
                <a:srgbClr val="231F20"/>
              </a:solidFill>
              <a:latin typeface="IBM Plex Sans"/>
            </a:endParaRPr>
          </a:p>
        </p:txBody>
      </p:sp>
      <p:cxnSp>
        <p:nvCxnSpPr>
          <p:cNvPr id="13" name="Straight Connector 12">
            <a:extLst>
              <a:ext uri="{FF2B5EF4-FFF2-40B4-BE49-F238E27FC236}">
                <a16:creationId xmlns:a16="http://schemas.microsoft.com/office/drawing/2014/main" id="{A019CA2D-37C8-7849-B689-167958DFC4F6}"/>
              </a:ext>
            </a:extLst>
          </p:cNvPr>
          <p:cNvCxnSpPr/>
          <p:nvPr/>
        </p:nvCxnSpPr>
        <p:spPr>
          <a:xfrm>
            <a:off x="6400800" y="9090980"/>
            <a:ext cx="0" cy="6495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Picture 13" descr="TWCo IBM logo_MAIN 4C VEC (2).eps">
            <a:extLst>
              <a:ext uri="{FF2B5EF4-FFF2-40B4-BE49-F238E27FC236}">
                <a16:creationId xmlns:a16="http://schemas.microsoft.com/office/drawing/2014/main" id="{69D1E011-D288-CA43-BD4B-16D423CFCAC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519495" y="9109907"/>
            <a:ext cx="728905" cy="606379"/>
          </a:xfrm>
          <a:prstGeom prst="rect">
            <a:avLst/>
          </a:prstGeom>
        </p:spPr>
      </p:pic>
      <p:pic>
        <p:nvPicPr>
          <p:cNvPr id="16" name="Picture 15">
            <a:extLst>
              <a:ext uri="{FF2B5EF4-FFF2-40B4-BE49-F238E27FC236}">
                <a16:creationId xmlns:a16="http://schemas.microsoft.com/office/drawing/2014/main" id="{90E4D515-65C5-1641-B8CA-EAE4AF89C353}"/>
              </a:ext>
            </a:extLst>
          </p:cNvPr>
          <p:cNvPicPr>
            <a:picLocks noChangeAspect="1"/>
          </p:cNvPicPr>
          <p:nvPr/>
        </p:nvPicPr>
        <p:blipFill>
          <a:blip r:embed="rId3" cstate="screen">
            <a:duotone>
              <a:prstClr val="black"/>
              <a:schemeClr val="tx1">
                <a:tint val="45000"/>
                <a:satMod val="400000"/>
              </a:schemeClr>
            </a:duotone>
            <a:extLst>
              <a:ext uri="{28A0092B-C50C-407E-A947-70E740481C1C}">
                <a14:useLocalDpi xmlns:a14="http://schemas.microsoft.com/office/drawing/2010/main"/>
              </a:ext>
            </a:extLst>
          </a:blip>
          <a:stretch>
            <a:fillRect/>
          </a:stretch>
        </p:blipFill>
        <p:spPr>
          <a:xfrm>
            <a:off x="6553201" y="9290017"/>
            <a:ext cx="609600" cy="246158"/>
          </a:xfrm>
          <a:prstGeom prst="rect">
            <a:avLst/>
          </a:prstGeom>
        </p:spPr>
      </p:pic>
    </p:spTree>
    <p:extLst>
      <p:ext uri="{BB962C8B-B14F-4D97-AF65-F5344CB8AC3E}">
        <p14:creationId xmlns:p14="http://schemas.microsoft.com/office/powerpoint/2010/main" val="487124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05D6AB2-5F8D-1F42-9C45-5690DCCBA99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35"/>
            <a:ext cx="7772400" cy="10049329"/>
          </a:xfrm>
          <a:prstGeom prst="rect">
            <a:avLst/>
          </a:prstGeom>
        </p:spPr>
      </p:pic>
      <p:sp>
        <p:nvSpPr>
          <p:cNvPr id="5" name="object 5"/>
          <p:cNvSpPr/>
          <p:nvPr/>
        </p:nvSpPr>
        <p:spPr>
          <a:xfrm>
            <a:off x="0" y="5606238"/>
            <a:ext cx="3314700" cy="4071162"/>
          </a:xfrm>
          <a:custGeom>
            <a:avLst/>
            <a:gdLst/>
            <a:ahLst/>
            <a:cxnLst/>
            <a:rect l="l" t="t" r="r" b="b"/>
            <a:pathLst>
              <a:path w="3314700" h="3274060">
                <a:moveTo>
                  <a:pt x="0" y="3273552"/>
                </a:moveTo>
                <a:lnTo>
                  <a:pt x="3314700" y="3273552"/>
                </a:lnTo>
                <a:lnTo>
                  <a:pt x="3314700" y="0"/>
                </a:lnTo>
                <a:lnTo>
                  <a:pt x="0" y="0"/>
                </a:lnTo>
                <a:lnTo>
                  <a:pt x="0" y="3273552"/>
                </a:lnTo>
                <a:close/>
              </a:path>
            </a:pathLst>
          </a:custGeom>
          <a:solidFill>
            <a:srgbClr val="FFFFFF"/>
          </a:solidFill>
        </p:spPr>
        <p:txBody>
          <a:bodyPr wrap="square" lIns="0" tIns="0" rIns="0" bIns="0" rtlCol="0"/>
          <a:lstStyle/>
          <a:p>
            <a:endParaRPr/>
          </a:p>
        </p:txBody>
      </p:sp>
      <p:sp>
        <p:nvSpPr>
          <p:cNvPr id="6" name="object 6"/>
          <p:cNvSpPr txBox="1"/>
          <p:nvPr/>
        </p:nvSpPr>
        <p:spPr>
          <a:xfrm>
            <a:off x="457200" y="6326487"/>
            <a:ext cx="2743835" cy="1931811"/>
          </a:xfrm>
          <a:prstGeom prst="rect">
            <a:avLst/>
          </a:prstGeom>
        </p:spPr>
        <p:txBody>
          <a:bodyPr vert="horz" wrap="square" lIns="0" tIns="12700" rIns="0" bIns="0" rtlCol="0">
            <a:spAutoFit/>
          </a:bodyPr>
          <a:lstStyle/>
          <a:p>
            <a:pPr>
              <a:lnSpc>
                <a:spcPct val="150000"/>
              </a:lnSpc>
              <a:spcBef>
                <a:spcPct val="50000"/>
              </a:spcBef>
              <a:buClr>
                <a:schemeClr val="tx1"/>
              </a:buClr>
            </a:pPr>
            <a:endParaRPr lang="en-US" altLang="en-US" sz="1100" spc="-5" dirty="0">
              <a:solidFill>
                <a:srgbClr val="231F20"/>
              </a:solidFill>
              <a:latin typeface="IBM Plex Sans" panose="020B0503050203000203" pitchFamily="34" charset="77"/>
            </a:endParaRPr>
          </a:p>
          <a:p>
            <a:pPr marL="285750" indent="-285750">
              <a:lnSpc>
                <a:spcPct val="150000"/>
              </a:lnSpc>
              <a:spcBef>
                <a:spcPct val="50000"/>
              </a:spcBef>
              <a:buClr>
                <a:schemeClr val="tx1"/>
              </a:buClr>
              <a:buFontTx/>
              <a:buAutoNum type="romanUcPeriod"/>
            </a:pPr>
            <a:r>
              <a:rPr lang="en-US" altLang="en-US" sz="1100" spc="-5" dirty="0">
                <a:solidFill>
                  <a:srgbClr val="231F20"/>
                </a:solidFill>
                <a:latin typeface="IBM Plex Sans" panose="020B0503050203000203" pitchFamily="34" charset="77"/>
              </a:rPr>
              <a:t>Create an IBM ID </a:t>
            </a:r>
          </a:p>
          <a:p>
            <a:pPr marL="285750" indent="-285750">
              <a:lnSpc>
                <a:spcPct val="150000"/>
              </a:lnSpc>
              <a:spcBef>
                <a:spcPct val="50000"/>
              </a:spcBef>
              <a:buClr>
                <a:schemeClr val="tx1"/>
              </a:buClr>
              <a:buFontTx/>
              <a:buAutoNum type="romanUcPeriod"/>
            </a:pPr>
            <a:r>
              <a:rPr lang="en-US" altLang="en-US" sz="1100" spc="-5" dirty="0">
                <a:solidFill>
                  <a:srgbClr val="231F20"/>
                </a:solidFill>
                <a:latin typeface="IBM Plex Sans" panose="020B0503050203000203" pitchFamily="34" charset="77"/>
              </a:rPr>
              <a:t>Dashboard Visualizations</a:t>
            </a:r>
          </a:p>
          <a:p>
            <a:pPr marL="285750" indent="-285750">
              <a:lnSpc>
                <a:spcPct val="150000"/>
              </a:lnSpc>
              <a:spcBef>
                <a:spcPct val="50000"/>
              </a:spcBef>
              <a:buClr>
                <a:schemeClr val="tx1"/>
              </a:buClr>
              <a:buAutoNum type="romanUcPeriod"/>
            </a:pPr>
            <a:r>
              <a:rPr lang="en-US" altLang="en-US" sz="1100" spc="-5" dirty="0">
                <a:solidFill>
                  <a:srgbClr val="231F20"/>
                </a:solidFill>
                <a:latin typeface="IBM Plex Sans" panose="020B0503050203000203" pitchFamily="34" charset="77"/>
              </a:rPr>
              <a:t>Geospatial Analytics</a:t>
            </a:r>
          </a:p>
          <a:p>
            <a:pPr marL="285750" indent="-285750">
              <a:lnSpc>
                <a:spcPct val="150000"/>
              </a:lnSpc>
              <a:spcBef>
                <a:spcPct val="50000"/>
              </a:spcBef>
              <a:buClr>
                <a:schemeClr val="tx1"/>
              </a:buClr>
              <a:buAutoNum type="romanUcPeriod"/>
            </a:pPr>
            <a:r>
              <a:rPr lang="en-US" altLang="en-US" sz="1100" spc="-5" dirty="0">
                <a:solidFill>
                  <a:srgbClr val="231F20"/>
                </a:solidFill>
                <a:latin typeface="IBM Plex Sans" panose="020B0503050203000203" pitchFamily="34" charset="77"/>
              </a:rPr>
              <a:t>Alert Console</a:t>
            </a:r>
          </a:p>
          <a:p>
            <a:pPr marL="285750" indent="-285750">
              <a:lnSpc>
                <a:spcPct val="150000"/>
              </a:lnSpc>
              <a:spcBef>
                <a:spcPct val="50000"/>
              </a:spcBef>
              <a:buClr>
                <a:schemeClr val="tx1"/>
              </a:buClr>
              <a:buAutoNum type="romanUcPeriod"/>
            </a:pPr>
            <a:r>
              <a:rPr lang="en-US" altLang="en-US" sz="1100" spc="-5" dirty="0">
                <a:solidFill>
                  <a:srgbClr val="231F20"/>
                </a:solidFill>
                <a:latin typeface="IBM Plex Sans" panose="020B0503050203000203" pitchFamily="34" charset="77"/>
              </a:rPr>
              <a:t>APIs</a:t>
            </a:r>
          </a:p>
        </p:txBody>
      </p:sp>
      <p:sp>
        <p:nvSpPr>
          <p:cNvPr id="7" name="object 7"/>
          <p:cNvSpPr txBox="1"/>
          <p:nvPr/>
        </p:nvSpPr>
        <p:spPr>
          <a:xfrm>
            <a:off x="457200" y="6172200"/>
            <a:ext cx="1618615" cy="269240"/>
          </a:xfrm>
          <a:prstGeom prst="rect">
            <a:avLst/>
          </a:prstGeom>
        </p:spPr>
        <p:txBody>
          <a:bodyPr vert="horz" wrap="square" lIns="0" tIns="12700" rIns="0" bIns="0" rtlCol="0">
            <a:spAutoFit/>
          </a:bodyPr>
          <a:lstStyle/>
          <a:p>
            <a:pPr marL="12700">
              <a:lnSpc>
                <a:spcPct val="100000"/>
              </a:lnSpc>
              <a:spcBef>
                <a:spcPts val="100"/>
              </a:spcBef>
            </a:pPr>
            <a:r>
              <a:rPr sz="1600" spc="-25" dirty="0">
                <a:solidFill>
                  <a:srgbClr val="231F20"/>
                </a:solidFill>
                <a:latin typeface="IBM Plex Sans"/>
                <a:cs typeface="IBM Plex Sans"/>
              </a:rPr>
              <a:t>Table </a:t>
            </a:r>
            <a:r>
              <a:rPr sz="1600" spc="-5" dirty="0">
                <a:solidFill>
                  <a:srgbClr val="231F20"/>
                </a:solidFill>
                <a:latin typeface="IBM Plex Sans"/>
                <a:cs typeface="IBM Plex Sans"/>
              </a:rPr>
              <a:t>of</a:t>
            </a:r>
            <a:r>
              <a:rPr sz="1600" spc="-30" dirty="0">
                <a:solidFill>
                  <a:srgbClr val="231F20"/>
                </a:solidFill>
                <a:latin typeface="IBM Plex Sans"/>
                <a:cs typeface="IBM Plex Sans"/>
              </a:rPr>
              <a:t> </a:t>
            </a:r>
            <a:r>
              <a:rPr sz="1600" spc="-5" dirty="0">
                <a:solidFill>
                  <a:srgbClr val="231F20"/>
                </a:solidFill>
                <a:latin typeface="IBM Plex Sans"/>
                <a:cs typeface="IBM Plex Sans"/>
              </a:rPr>
              <a:t>Contents</a:t>
            </a:r>
            <a:endParaRPr sz="1600" dirty="0">
              <a:latin typeface="IBM Plex Sans"/>
              <a:cs typeface="IBM Plex Sans"/>
            </a:endParaRPr>
          </a:p>
        </p:txBody>
      </p:sp>
      <p:pic>
        <p:nvPicPr>
          <p:cNvPr id="12" name="BiddingImage.png" descr="BiddingImage.png">
            <a:extLst>
              <a:ext uri="{FF2B5EF4-FFF2-40B4-BE49-F238E27FC236}">
                <a16:creationId xmlns:a16="http://schemas.microsoft.com/office/drawing/2014/main" id="{F6CEDB3F-7571-8448-B48F-CE5E4B8B11CA}"/>
              </a:ext>
            </a:extLst>
          </p:cNvPr>
          <p:cNvPicPr>
            <a:picLocks noChangeAspect="1"/>
          </p:cNvPicPr>
          <p:nvPr/>
        </p:nvPicPr>
        <p:blipFill rotWithShape="1">
          <a:blip r:embed="rId4" cstate="screen">
            <a:alphaModFix amt="62000"/>
            <a:grayscl/>
            <a:extLst>
              <a:ext uri="{28A0092B-C50C-407E-A947-70E740481C1C}">
                <a14:useLocalDpi xmlns:a14="http://schemas.microsoft.com/office/drawing/2010/main"/>
              </a:ext>
            </a:extLst>
          </a:blip>
          <a:srcRect/>
          <a:stretch/>
        </p:blipFill>
        <p:spPr>
          <a:xfrm rot="16200000" flipV="1">
            <a:off x="2640579" y="4922042"/>
            <a:ext cx="5298578" cy="4965065"/>
          </a:xfrm>
          <a:prstGeom prst="rect">
            <a:avLst/>
          </a:prstGeom>
          <a:ln w="12700">
            <a:miter lim="400000"/>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bject 5">
            <a:extLst>
              <a:ext uri="{FF2B5EF4-FFF2-40B4-BE49-F238E27FC236}">
                <a16:creationId xmlns:a16="http://schemas.microsoft.com/office/drawing/2014/main" id="{21882E86-FC89-E54E-A890-B57EE6BCE659}"/>
              </a:ext>
            </a:extLst>
          </p:cNvPr>
          <p:cNvSpPr/>
          <p:nvPr/>
        </p:nvSpPr>
        <p:spPr>
          <a:xfrm>
            <a:off x="0" y="1989386"/>
            <a:ext cx="5980711" cy="4516672"/>
          </a:xfrm>
          <a:custGeom>
            <a:avLst/>
            <a:gdLst/>
            <a:ahLst/>
            <a:cxnLst/>
            <a:rect l="l" t="t" r="r" b="b"/>
            <a:pathLst>
              <a:path w="2578735" h="5309870">
                <a:moveTo>
                  <a:pt x="0" y="5309616"/>
                </a:moveTo>
                <a:lnTo>
                  <a:pt x="2578608" y="5309616"/>
                </a:lnTo>
                <a:lnTo>
                  <a:pt x="2578608" y="0"/>
                </a:lnTo>
                <a:lnTo>
                  <a:pt x="0" y="0"/>
                </a:lnTo>
                <a:lnTo>
                  <a:pt x="0" y="5309616"/>
                </a:lnTo>
                <a:close/>
              </a:path>
            </a:pathLst>
          </a:custGeom>
          <a:solidFill>
            <a:schemeClr val="bg1">
              <a:lumMod val="85000"/>
            </a:schemeClr>
          </a:solidFill>
        </p:spPr>
        <p:txBody>
          <a:bodyPr wrap="square" lIns="0" tIns="0" rIns="0" bIns="0" rtlCol="0"/>
          <a:lstStyle/>
          <a:p>
            <a:endParaRPr dirty="0"/>
          </a:p>
        </p:txBody>
      </p:sp>
      <p:sp>
        <p:nvSpPr>
          <p:cNvPr id="4" name="object 4"/>
          <p:cNvSpPr txBox="1"/>
          <p:nvPr/>
        </p:nvSpPr>
        <p:spPr>
          <a:xfrm>
            <a:off x="444500" y="399795"/>
            <a:ext cx="3892731" cy="259045"/>
          </a:xfrm>
          <a:prstGeom prst="rect">
            <a:avLst/>
          </a:prstGeom>
        </p:spPr>
        <p:txBody>
          <a:bodyPr vert="horz" wrap="square" lIns="0" tIns="12700" rIns="0" bIns="0" rtlCol="0" anchor="t">
            <a:spAutoFit/>
          </a:bodyPr>
          <a:lstStyle/>
          <a:p>
            <a:pPr marL="12700">
              <a:spcBef>
                <a:spcPts val="100"/>
              </a:spcBef>
            </a:pPr>
            <a:r>
              <a:rPr lang="en-US" sz="1600" spc="-35" dirty="0">
                <a:solidFill>
                  <a:srgbClr val="231F20"/>
                </a:solidFill>
                <a:latin typeface="IBM Plex Sans"/>
                <a:cs typeface="IBM Plex Sans"/>
              </a:rPr>
              <a:t>I.  Create an </a:t>
            </a:r>
            <a:r>
              <a:rPr lang="en-US" sz="1600" spc="-35" dirty="0" err="1">
                <a:solidFill>
                  <a:srgbClr val="231F20"/>
                </a:solidFill>
                <a:latin typeface="IBM Plex Sans"/>
                <a:cs typeface="IBM Plex Sans"/>
              </a:rPr>
              <a:t>IBMid</a:t>
            </a:r>
            <a:r>
              <a:rPr lang="en-US" sz="1600" spc="-35" dirty="0">
                <a:solidFill>
                  <a:srgbClr val="231F20"/>
                </a:solidFill>
                <a:latin typeface="IBM Plex Sans"/>
                <a:cs typeface="IBM Plex Sans"/>
              </a:rPr>
              <a:t> (if you do not have one)</a:t>
            </a:r>
            <a:endParaRPr sz="1300" dirty="0">
              <a:latin typeface="Times New Roman"/>
              <a:cs typeface="Times New Roman"/>
            </a:endParaRPr>
          </a:p>
        </p:txBody>
      </p:sp>
      <p:sp>
        <p:nvSpPr>
          <p:cNvPr id="34" name="object 3">
            <a:extLst>
              <a:ext uri="{FF2B5EF4-FFF2-40B4-BE49-F238E27FC236}">
                <a16:creationId xmlns:a16="http://schemas.microsoft.com/office/drawing/2014/main" id="{64633EE2-B06D-084A-A183-085BB347CD80}"/>
              </a:ext>
            </a:extLst>
          </p:cNvPr>
          <p:cNvSpPr txBox="1"/>
          <p:nvPr/>
        </p:nvSpPr>
        <p:spPr>
          <a:xfrm>
            <a:off x="444500" y="9630079"/>
            <a:ext cx="2487930" cy="228268"/>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4</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Dashboard Visualizations</a:t>
            </a:r>
            <a:endParaRPr sz="700" dirty="0">
              <a:latin typeface="IBM Plex Sans"/>
              <a:cs typeface="IBM Plex Sans"/>
            </a:endParaRPr>
          </a:p>
        </p:txBody>
      </p:sp>
      <p:cxnSp>
        <p:nvCxnSpPr>
          <p:cNvPr id="16" name="Straight Connector 15">
            <a:extLst>
              <a:ext uri="{FF2B5EF4-FFF2-40B4-BE49-F238E27FC236}">
                <a16:creationId xmlns:a16="http://schemas.microsoft.com/office/drawing/2014/main" id="{0F346AB7-635C-E44C-BD36-09BFBB3384FC}"/>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6" descr="TWCo IBM logo_MAIN 4C VEC (2).eps">
            <a:extLst>
              <a:ext uri="{FF2B5EF4-FFF2-40B4-BE49-F238E27FC236}">
                <a16:creationId xmlns:a16="http://schemas.microsoft.com/office/drawing/2014/main" id="{E6680404-E8B2-4B40-9C06-8B170078C72D}"/>
              </a:ext>
            </a:extLst>
          </p:cNvPr>
          <p:cNvPicPr>
            <a:picLocks noChangeAspect="1"/>
          </p:cNvPicPr>
          <p:nvPr/>
        </p:nvPicPr>
        <p:blipFill>
          <a:blip r:embed="rId3"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8" name="Picture 17" descr="A picture containing text, clipart&#10;&#10;Description automatically generated">
            <a:extLst>
              <a:ext uri="{FF2B5EF4-FFF2-40B4-BE49-F238E27FC236}">
                <a16:creationId xmlns:a16="http://schemas.microsoft.com/office/drawing/2014/main" id="{BFB594B4-1072-374C-8AB0-A0AB55B45B60}"/>
              </a:ext>
            </a:extLst>
          </p:cNvPr>
          <p:cNvPicPr>
            <a:picLocks noChangeAspect="1"/>
          </p:cNvPicPr>
          <p:nvPr/>
        </p:nvPicPr>
        <p:blipFill>
          <a:blip r:embed="rId4"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
        <p:nvSpPr>
          <p:cNvPr id="8" name="Rectangle 7">
            <a:hlinkClick r:id="rId5"/>
            <a:extLst>
              <a:ext uri="{FF2B5EF4-FFF2-40B4-BE49-F238E27FC236}">
                <a16:creationId xmlns:a16="http://schemas.microsoft.com/office/drawing/2014/main" id="{44098090-2F43-794F-92D2-2B60FE9A1739}"/>
              </a:ext>
            </a:extLst>
          </p:cNvPr>
          <p:cNvSpPr/>
          <p:nvPr/>
        </p:nvSpPr>
        <p:spPr>
          <a:xfrm>
            <a:off x="2404753" y="3039157"/>
            <a:ext cx="2387192" cy="338554"/>
          </a:xfrm>
          <a:prstGeom prst="rect">
            <a:avLst/>
          </a:prstGeom>
        </p:spPr>
        <p:txBody>
          <a:bodyPr wrap="none">
            <a:spAutoFit/>
          </a:bodyPr>
          <a:lstStyle/>
          <a:p>
            <a:r>
              <a:rPr lang="en-US" sz="1600" dirty="0">
                <a:latin typeface="IBM Plex Sans Light" panose="020B0403050203000203" pitchFamily="34" charset="0"/>
                <a:hlinkClick r:id="rId5"/>
              </a:rPr>
              <a:t>https://</a:t>
            </a:r>
            <a:r>
              <a:rPr lang="en-US" sz="1600" dirty="0" err="1">
                <a:latin typeface="IBM Plex Sans Light" panose="020B0403050203000203" pitchFamily="34" charset="0"/>
                <a:hlinkClick r:id="rId5"/>
              </a:rPr>
              <a:t>ibm.co</a:t>
            </a:r>
            <a:r>
              <a:rPr lang="en-US" sz="1600" dirty="0">
                <a:latin typeface="IBM Plex Sans Light" panose="020B0403050203000203" pitchFamily="34" charset="0"/>
                <a:hlinkClick r:id="rId5"/>
              </a:rPr>
              <a:t>/2YZuI1b</a:t>
            </a:r>
            <a:endParaRPr lang="en-US" sz="1600" dirty="0">
              <a:latin typeface="IBM Plex Sans Light" panose="020B0403050203000203" pitchFamily="34" charset="0"/>
            </a:endParaRPr>
          </a:p>
        </p:txBody>
      </p:sp>
      <p:sp>
        <p:nvSpPr>
          <p:cNvPr id="10" name="TextBox 9">
            <a:extLst>
              <a:ext uri="{FF2B5EF4-FFF2-40B4-BE49-F238E27FC236}">
                <a16:creationId xmlns:a16="http://schemas.microsoft.com/office/drawing/2014/main" id="{4DC2896A-8F1D-2746-9BDD-C2D488016AED}"/>
              </a:ext>
            </a:extLst>
          </p:cNvPr>
          <p:cNvSpPr txBox="1"/>
          <p:nvPr/>
        </p:nvSpPr>
        <p:spPr>
          <a:xfrm>
            <a:off x="396471" y="3042192"/>
            <a:ext cx="2487930" cy="338554"/>
          </a:xfrm>
          <a:prstGeom prst="rect">
            <a:avLst/>
          </a:prstGeom>
          <a:noFill/>
        </p:spPr>
        <p:txBody>
          <a:bodyPr wrap="square" lIns="91440" tIns="45720" rIns="91440" bIns="45720" rtlCol="0" anchor="t">
            <a:spAutoFit/>
          </a:bodyPr>
          <a:lstStyle/>
          <a:p>
            <a:r>
              <a:rPr lang="en-US" sz="1600" b="1" dirty="0">
                <a:latin typeface="IBM Plex Sans Light"/>
              </a:rPr>
              <a:t>Create your </a:t>
            </a:r>
            <a:r>
              <a:rPr lang="en-US" sz="1600" b="1" err="1">
                <a:latin typeface="IBM Plex Sans Light"/>
              </a:rPr>
              <a:t>IBMid</a:t>
            </a:r>
            <a:r>
              <a:rPr lang="en-US" sz="1600" b="1" dirty="0">
                <a:latin typeface="IBM Plex Sans Light"/>
              </a:rPr>
              <a:t> at </a:t>
            </a:r>
            <a:endParaRPr lang="en-US" sz="1600" dirty="0">
              <a:latin typeface="IBM Plex Sans Light" panose="020B0403050203000203" pitchFamily="34" charset="0"/>
            </a:endParaRPr>
          </a:p>
        </p:txBody>
      </p:sp>
      <p:sp>
        <p:nvSpPr>
          <p:cNvPr id="27" name="object 4">
            <a:extLst>
              <a:ext uri="{FF2B5EF4-FFF2-40B4-BE49-F238E27FC236}">
                <a16:creationId xmlns:a16="http://schemas.microsoft.com/office/drawing/2014/main" id="{E7C02F66-A34A-CD4A-8AAA-6CD02CFCE4BC}"/>
              </a:ext>
            </a:extLst>
          </p:cNvPr>
          <p:cNvSpPr txBox="1"/>
          <p:nvPr/>
        </p:nvSpPr>
        <p:spPr>
          <a:xfrm>
            <a:off x="483854" y="3974197"/>
            <a:ext cx="4476586" cy="1490152"/>
          </a:xfrm>
          <a:prstGeom prst="rect">
            <a:avLst/>
          </a:prstGeom>
        </p:spPr>
        <p:txBody>
          <a:bodyPr vert="horz" wrap="square" lIns="0" tIns="12700" rIns="0" bIns="0" rtlCol="0" anchor="t">
            <a:spAutoFit/>
          </a:bodyPr>
          <a:lstStyle/>
          <a:p>
            <a:r>
              <a:rPr lang="en-US" sz="1200" dirty="0">
                <a:latin typeface="IBM Plex Sans" panose="020B0503050203000203" pitchFamily="34" charset="0"/>
              </a:rPr>
              <a:t>The first step is getting your users set up with an </a:t>
            </a:r>
            <a:r>
              <a:rPr lang="en-US" sz="1200" dirty="0" err="1">
                <a:latin typeface="IBM Plex Sans" panose="020B0503050203000203" pitchFamily="34" charset="0"/>
              </a:rPr>
              <a:t>IBMid</a:t>
            </a:r>
            <a:r>
              <a:rPr lang="en-US" sz="1200" dirty="0">
                <a:latin typeface="IBM Plex Sans" panose="020B0503050203000203" pitchFamily="34" charset="0"/>
              </a:rPr>
              <a:t>. </a:t>
            </a:r>
          </a:p>
          <a:p>
            <a:r>
              <a:rPr lang="en-US" sz="1200" dirty="0">
                <a:latin typeface="IBM Plex Sans"/>
              </a:rPr>
              <a:t>You can use your existing company email to serve as your </a:t>
            </a:r>
            <a:r>
              <a:rPr lang="en-US" sz="1200" dirty="0" err="1">
                <a:latin typeface="IBM Plex Sans"/>
              </a:rPr>
              <a:t>IBMid</a:t>
            </a:r>
            <a:r>
              <a:rPr lang="en-US" sz="1200" dirty="0">
                <a:latin typeface="IBM Plex Sans"/>
              </a:rPr>
              <a:t>. Skip this step and move on to the next section, if you already have an </a:t>
            </a:r>
            <a:r>
              <a:rPr lang="en-US" sz="1200" dirty="0" err="1">
                <a:latin typeface="IBM Plex Sans"/>
              </a:rPr>
              <a:t>IBMid</a:t>
            </a:r>
            <a:r>
              <a:rPr lang="en-US" sz="1200" dirty="0">
                <a:latin typeface="IBM Plex Sans"/>
              </a:rPr>
              <a:t> set up. </a:t>
            </a:r>
            <a:endParaRPr lang="en-US" sz="1200" dirty="0">
              <a:latin typeface="IBM Plex Sans" panose="020B0503050203000203" pitchFamily="34" charset="0"/>
              <a:cs typeface="IBM Plex Sans"/>
            </a:endParaRPr>
          </a:p>
          <a:p>
            <a:endParaRPr lang="en-US" sz="1200" dirty="0">
              <a:latin typeface="IBM Plex Sans" panose="020B0503050203000203" pitchFamily="34" charset="0"/>
            </a:endParaRPr>
          </a:p>
          <a:p>
            <a:endParaRPr lang="en-US" sz="1200" dirty="0">
              <a:latin typeface="IBM Plex Sans" panose="020B0503050203000203" pitchFamily="34" charset="0"/>
            </a:endParaRPr>
          </a:p>
          <a:p>
            <a:r>
              <a:rPr lang="en-US" sz="1200" dirty="0">
                <a:latin typeface="IBM Plex Sans" panose="020B0503050203000203" pitchFamily="34" charset="0"/>
              </a:rPr>
              <a:t>Once your </a:t>
            </a:r>
            <a:r>
              <a:rPr lang="en-US" sz="1200" dirty="0" err="1">
                <a:latin typeface="IBM Plex Sans" panose="020B0503050203000203" pitchFamily="34" charset="0"/>
              </a:rPr>
              <a:t>IBMid</a:t>
            </a:r>
            <a:r>
              <a:rPr lang="en-US" sz="1200" dirty="0">
                <a:latin typeface="IBM Plex Sans" panose="020B0503050203000203" pitchFamily="34" charset="0"/>
              </a:rPr>
              <a:t> is created, you can access </a:t>
            </a:r>
            <a:r>
              <a:rPr lang="en-US" sz="1200" dirty="0">
                <a:latin typeface="IBM Plex Sans" panose="020B0503050203000203" pitchFamily="34" charset="0"/>
                <a:hlinkClick r:id="rId6"/>
              </a:rPr>
              <a:t>IBM Environmental Intelligence Suite</a:t>
            </a:r>
            <a:r>
              <a:rPr lang="en-US" sz="1200" dirty="0">
                <a:latin typeface="IBM Plex Sans" panose="020B0503050203000203" pitchFamily="34" charset="0"/>
              </a:rPr>
              <a:t> following the instructions in the next sections.</a:t>
            </a:r>
          </a:p>
        </p:txBody>
      </p:sp>
    </p:spTree>
    <p:extLst>
      <p:ext uri="{BB962C8B-B14F-4D97-AF65-F5344CB8AC3E}">
        <p14:creationId xmlns:p14="http://schemas.microsoft.com/office/powerpoint/2010/main" val="230687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444500" y="399795"/>
            <a:ext cx="3337560" cy="459100"/>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II.   Dashboard Visualizations</a:t>
            </a:r>
            <a:endParaRPr sz="1600" dirty="0">
              <a:latin typeface="IBM Plex Sans"/>
              <a:cs typeface="IBM Plex Sans"/>
            </a:endParaRPr>
          </a:p>
          <a:p>
            <a:pPr>
              <a:lnSpc>
                <a:spcPct val="100000"/>
              </a:lnSpc>
              <a:spcBef>
                <a:spcPts val="5"/>
              </a:spcBef>
            </a:pPr>
            <a:endParaRPr sz="1300" dirty="0">
              <a:latin typeface="Times New Roman"/>
              <a:cs typeface="Times New Roman"/>
            </a:endParaRPr>
          </a:p>
        </p:txBody>
      </p:sp>
      <p:sp>
        <p:nvSpPr>
          <p:cNvPr id="5" name="object 5"/>
          <p:cNvSpPr/>
          <p:nvPr/>
        </p:nvSpPr>
        <p:spPr>
          <a:xfrm>
            <a:off x="0" y="4419600"/>
            <a:ext cx="3886200" cy="4267200"/>
          </a:xfrm>
          <a:custGeom>
            <a:avLst/>
            <a:gdLst/>
            <a:ahLst/>
            <a:cxnLst/>
            <a:rect l="l" t="t" r="r" b="b"/>
            <a:pathLst>
              <a:path w="2578735" h="5309870">
                <a:moveTo>
                  <a:pt x="0" y="5309616"/>
                </a:moveTo>
                <a:lnTo>
                  <a:pt x="2578608" y="5309616"/>
                </a:lnTo>
                <a:lnTo>
                  <a:pt x="2578608" y="0"/>
                </a:lnTo>
                <a:lnTo>
                  <a:pt x="0" y="0"/>
                </a:lnTo>
                <a:lnTo>
                  <a:pt x="0" y="5309616"/>
                </a:lnTo>
                <a:close/>
              </a:path>
            </a:pathLst>
          </a:custGeom>
          <a:solidFill>
            <a:srgbClr val="D1D3D4"/>
          </a:solidFill>
        </p:spPr>
        <p:txBody>
          <a:bodyPr wrap="square" lIns="0" tIns="0" rIns="0" bIns="0" rtlCol="0"/>
          <a:lstStyle/>
          <a:p>
            <a:endParaRPr dirty="0"/>
          </a:p>
        </p:txBody>
      </p:sp>
      <p:sp>
        <p:nvSpPr>
          <p:cNvPr id="6" name="object 6"/>
          <p:cNvSpPr/>
          <p:nvPr/>
        </p:nvSpPr>
        <p:spPr>
          <a:xfrm>
            <a:off x="3886200" y="4419600"/>
            <a:ext cx="3898393" cy="4267200"/>
          </a:xfrm>
          <a:custGeom>
            <a:avLst/>
            <a:gdLst/>
            <a:ahLst/>
            <a:cxnLst/>
            <a:rect l="l" t="t" r="r" b="b"/>
            <a:pathLst>
              <a:path w="2578735" h="5309870">
                <a:moveTo>
                  <a:pt x="0" y="5309616"/>
                </a:moveTo>
                <a:lnTo>
                  <a:pt x="2578608" y="5309616"/>
                </a:lnTo>
                <a:lnTo>
                  <a:pt x="2578608" y="0"/>
                </a:lnTo>
                <a:lnTo>
                  <a:pt x="0" y="0"/>
                </a:lnTo>
                <a:lnTo>
                  <a:pt x="0" y="5309616"/>
                </a:lnTo>
                <a:close/>
              </a:path>
            </a:pathLst>
          </a:custGeom>
          <a:solidFill>
            <a:srgbClr val="808285"/>
          </a:solidFill>
        </p:spPr>
        <p:txBody>
          <a:bodyPr wrap="square" lIns="0" tIns="0" rIns="0" bIns="0" rtlCol="0"/>
          <a:lstStyle/>
          <a:p>
            <a:endParaRPr/>
          </a:p>
        </p:txBody>
      </p:sp>
      <p:sp>
        <p:nvSpPr>
          <p:cNvPr id="9" name="object 9"/>
          <p:cNvSpPr txBox="1"/>
          <p:nvPr/>
        </p:nvSpPr>
        <p:spPr>
          <a:xfrm>
            <a:off x="4495800" y="4907647"/>
            <a:ext cx="1658620" cy="182101"/>
          </a:xfrm>
          <a:prstGeom prst="rect">
            <a:avLst/>
          </a:prstGeom>
        </p:spPr>
        <p:txBody>
          <a:bodyPr vert="horz" wrap="square" lIns="0" tIns="12700" rIns="0" bIns="0" rtlCol="0">
            <a:spAutoFit/>
          </a:bodyPr>
          <a:lstStyle/>
          <a:p>
            <a:pPr marL="12700">
              <a:lnSpc>
                <a:spcPct val="100000"/>
              </a:lnSpc>
              <a:spcBef>
                <a:spcPts val="100"/>
              </a:spcBef>
            </a:pPr>
            <a:r>
              <a:rPr lang="en-US" sz="1100" spc="-5" dirty="0">
                <a:solidFill>
                  <a:srgbClr val="FFFFFF"/>
                </a:solidFill>
                <a:latin typeface="IBM Plex Sans" panose="020B0503050203000203" pitchFamily="34" charset="77"/>
                <a:cs typeface="IBMPlexSans-SemiBold"/>
              </a:rPr>
              <a:t>Step </a:t>
            </a:r>
            <a:r>
              <a:rPr lang="en-US" sz="1100" b="1" spc="-5" dirty="0">
                <a:solidFill>
                  <a:srgbClr val="FFFFFF"/>
                </a:solidFill>
                <a:latin typeface="IBM Plex Sans" panose="020B0503050203000203" pitchFamily="34" charset="77"/>
                <a:cs typeface="IBMPlexSans-SemiBold"/>
              </a:rPr>
              <a:t>2</a:t>
            </a:r>
            <a:endParaRPr sz="1100" b="1" dirty="0">
              <a:latin typeface="IBM Plex Sans" panose="020B0503050203000203" pitchFamily="34" charset="77"/>
              <a:cs typeface="IBM Plex Sans"/>
            </a:endParaRPr>
          </a:p>
        </p:txBody>
      </p:sp>
      <p:sp>
        <p:nvSpPr>
          <p:cNvPr id="15" name="object 15"/>
          <p:cNvSpPr txBox="1"/>
          <p:nvPr/>
        </p:nvSpPr>
        <p:spPr>
          <a:xfrm>
            <a:off x="4491074" y="5761578"/>
            <a:ext cx="2439641" cy="182101"/>
          </a:xfrm>
          <a:prstGeom prst="rect">
            <a:avLst/>
          </a:prstGeom>
        </p:spPr>
        <p:txBody>
          <a:bodyPr vert="horz" wrap="square" lIns="0" tIns="12700" rIns="0" bIns="0" rtlCol="0" anchor="t">
            <a:spAutoFit/>
          </a:bodyPr>
          <a:lstStyle/>
          <a:p>
            <a:r>
              <a:rPr lang="en-US" sz="1100" dirty="0">
                <a:solidFill>
                  <a:srgbClr val="F2F2F2"/>
                </a:solidFill>
                <a:latin typeface="IBM Plex Sans"/>
              </a:rPr>
              <a:t>Log in using your </a:t>
            </a:r>
            <a:r>
              <a:rPr lang="en-US" sz="1100" dirty="0" err="1">
                <a:solidFill>
                  <a:srgbClr val="F2F2F2"/>
                </a:solidFill>
                <a:latin typeface="IBM Plex Sans"/>
              </a:rPr>
              <a:t>IBMid</a:t>
            </a:r>
            <a:r>
              <a:rPr lang="en-US" sz="1100" dirty="0">
                <a:solidFill>
                  <a:srgbClr val="F2F2F2"/>
                </a:solidFill>
                <a:latin typeface="IBM Plex Sans"/>
              </a:rPr>
              <a:t> and password</a:t>
            </a:r>
          </a:p>
        </p:txBody>
      </p:sp>
      <p:sp>
        <p:nvSpPr>
          <p:cNvPr id="22" name="object 22"/>
          <p:cNvSpPr/>
          <p:nvPr/>
        </p:nvSpPr>
        <p:spPr>
          <a:xfrm>
            <a:off x="4508500" y="5238102"/>
            <a:ext cx="1905000" cy="0"/>
          </a:xfrm>
          <a:custGeom>
            <a:avLst/>
            <a:gdLst/>
            <a:ahLst/>
            <a:cxnLst/>
            <a:rect l="l" t="t" r="r" b="b"/>
            <a:pathLst>
              <a:path w="1905000">
                <a:moveTo>
                  <a:pt x="0" y="0"/>
                </a:moveTo>
                <a:lnTo>
                  <a:pt x="1905000" y="0"/>
                </a:lnTo>
              </a:path>
            </a:pathLst>
          </a:custGeom>
          <a:ln w="12700">
            <a:solidFill>
              <a:srgbClr val="FFFFFF"/>
            </a:solidFill>
          </a:ln>
        </p:spPr>
        <p:txBody>
          <a:bodyPr wrap="square" lIns="0" tIns="0" rIns="0" bIns="0" rtlCol="0"/>
          <a:lstStyle/>
          <a:p>
            <a:endParaRPr sz="1100">
              <a:latin typeface="IBM Plex Sans" panose="020B0503050203000203" pitchFamily="34" charset="77"/>
            </a:endParaRPr>
          </a:p>
        </p:txBody>
      </p:sp>
      <p:sp>
        <p:nvSpPr>
          <p:cNvPr id="25" name="object 9">
            <a:extLst>
              <a:ext uri="{FF2B5EF4-FFF2-40B4-BE49-F238E27FC236}">
                <a16:creationId xmlns:a16="http://schemas.microsoft.com/office/drawing/2014/main" id="{865B95EA-E201-6E40-8538-513F7FDDF333}"/>
              </a:ext>
            </a:extLst>
          </p:cNvPr>
          <p:cNvSpPr txBox="1"/>
          <p:nvPr/>
        </p:nvSpPr>
        <p:spPr>
          <a:xfrm>
            <a:off x="533400" y="4893677"/>
            <a:ext cx="868680" cy="182101"/>
          </a:xfrm>
          <a:prstGeom prst="rect">
            <a:avLst/>
          </a:prstGeom>
        </p:spPr>
        <p:txBody>
          <a:bodyPr vert="horz" wrap="square" lIns="0" tIns="12700" rIns="0" bIns="0" rtlCol="0">
            <a:spAutoFit/>
          </a:bodyPr>
          <a:lstStyle/>
          <a:p>
            <a:pPr marL="12700">
              <a:lnSpc>
                <a:spcPct val="100000"/>
              </a:lnSpc>
              <a:spcBef>
                <a:spcPts val="100"/>
              </a:spcBef>
            </a:pPr>
            <a:r>
              <a:rPr lang="en-US" sz="1100" spc="-5" dirty="0">
                <a:latin typeface="IBM Plex Sans" panose="020B0503050203000203" pitchFamily="34" charset="77"/>
                <a:cs typeface="IBM Plex Sans"/>
              </a:rPr>
              <a:t>Step </a:t>
            </a:r>
            <a:r>
              <a:rPr lang="en-US" sz="1100" b="1" spc="-5" dirty="0">
                <a:latin typeface="IBM Plex Sans" panose="020B0503050203000203" pitchFamily="34" charset="77"/>
                <a:cs typeface="IBM Plex Sans"/>
              </a:rPr>
              <a:t>1</a:t>
            </a:r>
            <a:endParaRPr sz="1100" b="1" dirty="0">
              <a:latin typeface="IBM Plex Sans" panose="020B0503050203000203" pitchFamily="34" charset="77"/>
              <a:cs typeface="IBM Plex Sans"/>
            </a:endParaRPr>
          </a:p>
        </p:txBody>
      </p:sp>
      <p:sp>
        <p:nvSpPr>
          <p:cNvPr id="29" name="object 22">
            <a:extLst>
              <a:ext uri="{FF2B5EF4-FFF2-40B4-BE49-F238E27FC236}">
                <a16:creationId xmlns:a16="http://schemas.microsoft.com/office/drawing/2014/main" id="{5914CE4C-F451-EA42-9852-1187B1D3B710}"/>
              </a:ext>
            </a:extLst>
          </p:cNvPr>
          <p:cNvSpPr/>
          <p:nvPr/>
        </p:nvSpPr>
        <p:spPr>
          <a:xfrm>
            <a:off x="546100" y="5224132"/>
            <a:ext cx="1905000" cy="0"/>
          </a:xfrm>
          <a:custGeom>
            <a:avLst/>
            <a:gdLst/>
            <a:ahLst/>
            <a:cxnLst/>
            <a:rect l="l" t="t" r="r" b="b"/>
            <a:pathLst>
              <a:path w="1905000">
                <a:moveTo>
                  <a:pt x="0" y="0"/>
                </a:moveTo>
                <a:lnTo>
                  <a:pt x="1905000" y="0"/>
                </a:lnTo>
              </a:path>
            </a:pathLst>
          </a:custGeom>
          <a:ln w="12700">
            <a:solidFill>
              <a:srgbClr val="FFFFFF"/>
            </a:solidFill>
          </a:ln>
        </p:spPr>
        <p:txBody>
          <a:bodyPr wrap="square" lIns="0" tIns="0" rIns="0" bIns="0" rtlCol="0"/>
          <a:lstStyle/>
          <a:p>
            <a:endParaRPr sz="1100">
              <a:latin typeface="IBM Plex Sans" panose="020B0503050203000203" pitchFamily="34" charset="77"/>
            </a:endParaRPr>
          </a:p>
        </p:txBody>
      </p:sp>
      <p:sp>
        <p:nvSpPr>
          <p:cNvPr id="30" name="object 4">
            <a:extLst>
              <a:ext uri="{FF2B5EF4-FFF2-40B4-BE49-F238E27FC236}">
                <a16:creationId xmlns:a16="http://schemas.microsoft.com/office/drawing/2014/main" id="{E6C25A2D-311E-824A-AE28-38A4259EB241}"/>
              </a:ext>
            </a:extLst>
          </p:cNvPr>
          <p:cNvSpPr txBox="1"/>
          <p:nvPr/>
        </p:nvSpPr>
        <p:spPr>
          <a:xfrm>
            <a:off x="564682" y="1819580"/>
            <a:ext cx="3092918" cy="934487"/>
          </a:xfrm>
          <a:prstGeom prst="rect">
            <a:avLst/>
          </a:prstGeom>
        </p:spPr>
        <p:txBody>
          <a:bodyPr vert="horz" wrap="square" lIns="0" tIns="12700" rIns="0" bIns="0" rtlCol="0" anchor="t">
            <a:spAutoFit/>
          </a:bodyPr>
          <a:lstStyle/>
          <a:p>
            <a:r>
              <a:rPr lang="en-US" sz="1200" dirty="0">
                <a:latin typeface="IBM Plex Sans Light"/>
              </a:rPr>
              <a:t>Access to the Dashboard Visualizations has been provisioned for the users requested.</a:t>
            </a:r>
            <a:endParaRPr lang="en-US" sz="1200" dirty="0">
              <a:latin typeface="IBM Plex Sans Light" panose="020B0403050203000203" pitchFamily="34" charset="0"/>
            </a:endParaRPr>
          </a:p>
          <a:p>
            <a:endParaRPr lang="en-US" sz="1100" dirty="0">
              <a:latin typeface="IBM Plex Sans" panose="020B0503050203000203" pitchFamily="34" charset="0"/>
            </a:endParaRPr>
          </a:p>
          <a:p>
            <a:endParaRPr lang="en-US" sz="1100" dirty="0">
              <a:latin typeface="IBM Plex Sans" panose="020B0503050203000203" pitchFamily="34" charset="0"/>
            </a:endParaRPr>
          </a:p>
          <a:p>
            <a:pPr marL="12700" marR="107950">
              <a:lnSpc>
                <a:spcPct val="138900"/>
              </a:lnSpc>
            </a:pPr>
            <a:endParaRPr sz="1100" dirty="0">
              <a:latin typeface="IBM Plex Sans" panose="020B0503050203000203" pitchFamily="34" charset="0"/>
              <a:cs typeface="IBM Plex Sans"/>
            </a:endParaRPr>
          </a:p>
        </p:txBody>
      </p:sp>
      <p:sp>
        <p:nvSpPr>
          <p:cNvPr id="34" name="object 3">
            <a:extLst>
              <a:ext uri="{FF2B5EF4-FFF2-40B4-BE49-F238E27FC236}">
                <a16:creationId xmlns:a16="http://schemas.microsoft.com/office/drawing/2014/main" id="{64633EE2-B06D-084A-A183-085BB347CD80}"/>
              </a:ext>
            </a:extLst>
          </p:cNvPr>
          <p:cNvSpPr txBox="1"/>
          <p:nvPr/>
        </p:nvSpPr>
        <p:spPr>
          <a:xfrm>
            <a:off x="444500" y="9630079"/>
            <a:ext cx="2487930" cy="228268"/>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4</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Dashboard Visualizations</a:t>
            </a:r>
            <a:endParaRPr sz="700" dirty="0">
              <a:latin typeface="IBM Plex Sans"/>
              <a:cs typeface="IBM Plex Sans"/>
            </a:endParaRPr>
          </a:p>
        </p:txBody>
      </p:sp>
      <p:pic>
        <p:nvPicPr>
          <p:cNvPr id="20" name="Picture 19">
            <a:extLst>
              <a:ext uri="{FF2B5EF4-FFF2-40B4-BE49-F238E27FC236}">
                <a16:creationId xmlns:a16="http://schemas.microsoft.com/office/drawing/2014/main" id="{57873ECD-73B9-DC4A-AE2B-92947872C5CD}"/>
              </a:ext>
            </a:extLst>
          </p:cNvPr>
          <p:cNvPicPr>
            <a:picLocks noChangeAspect="1"/>
          </p:cNvPicPr>
          <p:nvPr/>
        </p:nvPicPr>
        <p:blipFill rotWithShape="1">
          <a:blip r:embed="rId3" cstate="screen">
            <a:alphaModFix amt="20000"/>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a:ext>
            </a:extLst>
          </a:blip>
          <a:srcRect/>
          <a:stretch/>
        </p:blipFill>
        <p:spPr>
          <a:xfrm>
            <a:off x="0" y="4419600"/>
            <a:ext cx="3886200" cy="4267200"/>
          </a:xfrm>
          <a:prstGeom prst="rect">
            <a:avLst/>
          </a:prstGeom>
        </p:spPr>
      </p:pic>
      <p:sp>
        <p:nvSpPr>
          <p:cNvPr id="26" name="object 15">
            <a:extLst>
              <a:ext uri="{FF2B5EF4-FFF2-40B4-BE49-F238E27FC236}">
                <a16:creationId xmlns:a16="http://schemas.microsoft.com/office/drawing/2014/main" id="{0A2700B2-4CA8-774D-A924-06FFA97EFF0C}"/>
              </a:ext>
            </a:extLst>
          </p:cNvPr>
          <p:cNvSpPr txBox="1"/>
          <p:nvPr/>
        </p:nvSpPr>
        <p:spPr>
          <a:xfrm>
            <a:off x="564682" y="5768029"/>
            <a:ext cx="2662093" cy="1253613"/>
          </a:xfrm>
          <a:prstGeom prst="rect">
            <a:avLst/>
          </a:prstGeom>
        </p:spPr>
        <p:txBody>
          <a:bodyPr vert="horz" wrap="square" lIns="0" tIns="12700" rIns="0" bIns="0" rtlCol="0">
            <a:spAutoFit/>
          </a:bodyPr>
          <a:lstStyle/>
          <a:p>
            <a:pPr lvl="0"/>
            <a:r>
              <a:rPr lang="en-US" sz="1100" dirty="0">
                <a:latin typeface="IBM Plex Sans" panose="020B0503050203000203" pitchFamily="34" charset="0"/>
              </a:rPr>
              <a:t>Click on the </a:t>
            </a:r>
            <a:r>
              <a:rPr lang="en-US" sz="1100" i="1" dirty="0">
                <a:latin typeface="IBM Plex Sans" panose="020B0503050203000203" pitchFamily="34" charset="0"/>
              </a:rPr>
              <a:t>Dashboard Visualizations </a:t>
            </a:r>
            <a:r>
              <a:rPr lang="en-US" sz="1100" dirty="0">
                <a:latin typeface="IBM Plex Sans" panose="020B0503050203000203" pitchFamily="34" charset="0"/>
              </a:rPr>
              <a:t>card from the Main Environmental Intelligence Suite screen at:</a:t>
            </a:r>
          </a:p>
          <a:p>
            <a:pPr lvl="0"/>
            <a:endParaRPr lang="en-US" sz="1100" dirty="0">
              <a:latin typeface="IBM Plex Sans" panose="020B0503050203000203" pitchFamily="34" charset="0"/>
            </a:endParaRPr>
          </a:p>
          <a:p>
            <a:pPr lvl="0"/>
            <a:endParaRPr lang="en-US" sz="1100" dirty="0">
              <a:latin typeface="IBM Plex Sans" panose="020B0503050203000203" pitchFamily="34" charset="0"/>
            </a:endParaRPr>
          </a:p>
          <a:p>
            <a:r>
              <a:rPr lang="en-US" sz="1100" u="sng" dirty="0">
                <a:latin typeface="IBM Plex Sans" panose="020B0503050203000203" pitchFamily="34" charset="0"/>
                <a:hlinkClick r:id="rId5"/>
              </a:rPr>
              <a:t>http://weatheroperationscenter.ibm.com</a:t>
            </a:r>
            <a:endParaRPr lang="en-US" sz="1100" dirty="0">
              <a:latin typeface="IBM Plex Sans" panose="020B0503050203000203" pitchFamily="34" charset="0"/>
            </a:endParaRPr>
          </a:p>
          <a:p>
            <a:pPr marL="241300" marR="5080" indent="-228600">
              <a:lnSpc>
                <a:spcPct val="138900"/>
              </a:lnSpc>
              <a:spcBef>
                <a:spcPts val="100"/>
              </a:spcBef>
              <a:buFontTx/>
              <a:buChar char="•"/>
              <a:tabLst>
                <a:tab pos="240665" algn="l"/>
                <a:tab pos="241300" algn="l"/>
              </a:tabLst>
            </a:pPr>
            <a:endParaRPr sz="1100" dirty="0">
              <a:latin typeface="IBM Plex Sans" panose="020B0503050203000203" pitchFamily="34" charset="77"/>
              <a:cs typeface="IBM Plex Sans"/>
            </a:endParaRPr>
          </a:p>
        </p:txBody>
      </p:sp>
      <p:cxnSp>
        <p:nvCxnSpPr>
          <p:cNvPr id="16" name="Straight Connector 15">
            <a:extLst>
              <a:ext uri="{FF2B5EF4-FFF2-40B4-BE49-F238E27FC236}">
                <a16:creationId xmlns:a16="http://schemas.microsoft.com/office/drawing/2014/main" id="{0F346AB7-635C-E44C-BD36-09BFBB3384FC}"/>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6" descr="TWCo IBM logo_MAIN 4C VEC (2).eps">
            <a:extLst>
              <a:ext uri="{FF2B5EF4-FFF2-40B4-BE49-F238E27FC236}">
                <a16:creationId xmlns:a16="http://schemas.microsoft.com/office/drawing/2014/main" id="{E6680404-E8B2-4B40-9C06-8B170078C72D}"/>
              </a:ext>
            </a:extLst>
          </p:cNvPr>
          <p:cNvPicPr>
            <a:picLocks noChangeAspect="1"/>
          </p:cNvPicPr>
          <p:nvPr/>
        </p:nvPicPr>
        <p:blipFill>
          <a:blip r:embed="rId6"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8" name="Picture 17" descr="A picture containing text, clipart&#10;&#10;Description automatically generated">
            <a:extLst>
              <a:ext uri="{FF2B5EF4-FFF2-40B4-BE49-F238E27FC236}">
                <a16:creationId xmlns:a16="http://schemas.microsoft.com/office/drawing/2014/main" id="{BFB594B4-1072-374C-8AB0-A0AB55B45B60}"/>
              </a:ext>
            </a:extLst>
          </p:cNvPr>
          <p:cNvPicPr>
            <a:picLocks noChangeAspect="1"/>
          </p:cNvPicPr>
          <p:nvPr/>
        </p:nvPicPr>
        <p:blipFill>
          <a:blip r:embed="rId7"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444499" y="399795"/>
            <a:ext cx="6486215" cy="259045"/>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III.   Geospatial Analytics</a:t>
            </a:r>
            <a:endParaRPr sz="1300" dirty="0">
              <a:latin typeface="Times New Roman"/>
              <a:cs typeface="Times New Roman"/>
            </a:endParaRPr>
          </a:p>
        </p:txBody>
      </p:sp>
      <p:sp>
        <p:nvSpPr>
          <p:cNvPr id="5" name="object 5"/>
          <p:cNvSpPr/>
          <p:nvPr/>
        </p:nvSpPr>
        <p:spPr>
          <a:xfrm>
            <a:off x="0" y="2971800"/>
            <a:ext cx="4419600" cy="2682652"/>
          </a:xfrm>
          <a:custGeom>
            <a:avLst/>
            <a:gdLst/>
            <a:ahLst/>
            <a:cxnLst/>
            <a:rect l="l" t="t" r="r" b="b"/>
            <a:pathLst>
              <a:path w="2578735" h="5309870">
                <a:moveTo>
                  <a:pt x="0" y="5309616"/>
                </a:moveTo>
                <a:lnTo>
                  <a:pt x="2578608" y="5309616"/>
                </a:lnTo>
                <a:lnTo>
                  <a:pt x="2578608" y="0"/>
                </a:lnTo>
                <a:lnTo>
                  <a:pt x="0" y="0"/>
                </a:lnTo>
                <a:lnTo>
                  <a:pt x="0" y="5309616"/>
                </a:lnTo>
                <a:close/>
              </a:path>
            </a:pathLst>
          </a:custGeom>
          <a:solidFill>
            <a:srgbClr val="F2F2F2"/>
          </a:solidFill>
        </p:spPr>
        <p:txBody>
          <a:bodyPr wrap="square" lIns="0" tIns="0" rIns="0" bIns="0" rtlCol="0"/>
          <a:lstStyle/>
          <a:p>
            <a:endParaRPr dirty="0"/>
          </a:p>
        </p:txBody>
      </p:sp>
      <p:sp>
        <p:nvSpPr>
          <p:cNvPr id="6" name="object 6"/>
          <p:cNvSpPr/>
          <p:nvPr/>
        </p:nvSpPr>
        <p:spPr>
          <a:xfrm>
            <a:off x="2478199" y="5237982"/>
            <a:ext cx="5294201" cy="3431466"/>
          </a:xfrm>
          <a:custGeom>
            <a:avLst/>
            <a:gdLst/>
            <a:ahLst/>
            <a:cxnLst/>
            <a:rect l="l" t="t" r="r" b="b"/>
            <a:pathLst>
              <a:path w="2578735" h="5309870">
                <a:moveTo>
                  <a:pt x="0" y="5309616"/>
                </a:moveTo>
                <a:lnTo>
                  <a:pt x="2578608" y="5309616"/>
                </a:lnTo>
                <a:lnTo>
                  <a:pt x="2578608" y="0"/>
                </a:lnTo>
                <a:lnTo>
                  <a:pt x="0" y="0"/>
                </a:lnTo>
                <a:lnTo>
                  <a:pt x="0" y="5309616"/>
                </a:lnTo>
                <a:close/>
              </a:path>
            </a:pathLst>
          </a:custGeom>
          <a:solidFill>
            <a:schemeClr val="bg1">
              <a:lumMod val="85000"/>
            </a:schemeClr>
          </a:solidFill>
        </p:spPr>
        <p:txBody>
          <a:bodyPr wrap="square" lIns="0" tIns="0" rIns="0" bIns="0" rtlCol="0"/>
          <a:lstStyle/>
          <a:p>
            <a:endParaRPr/>
          </a:p>
        </p:txBody>
      </p:sp>
      <p:sp>
        <p:nvSpPr>
          <p:cNvPr id="9" name="object 9"/>
          <p:cNvSpPr txBox="1"/>
          <p:nvPr/>
        </p:nvSpPr>
        <p:spPr>
          <a:xfrm>
            <a:off x="2877525" y="5638800"/>
            <a:ext cx="4073705" cy="182101"/>
          </a:xfrm>
          <a:prstGeom prst="rect">
            <a:avLst/>
          </a:prstGeom>
        </p:spPr>
        <p:txBody>
          <a:bodyPr vert="horz" wrap="square" lIns="0" tIns="12700" rIns="0" bIns="0" rtlCol="0" anchor="t">
            <a:spAutoFit/>
          </a:bodyPr>
          <a:lstStyle/>
          <a:p>
            <a:pPr marL="12700">
              <a:lnSpc>
                <a:spcPct val="100000"/>
              </a:lnSpc>
              <a:spcBef>
                <a:spcPts val="100"/>
              </a:spcBef>
            </a:pPr>
            <a:r>
              <a:rPr lang="en-US" sz="1100" b="1" spc="-5" dirty="0">
                <a:latin typeface="IBM Plex Sans"/>
                <a:cs typeface="IBMPlexSans-SemiBold"/>
              </a:rPr>
              <a:t>Geospatial Analytics - API</a:t>
            </a:r>
            <a:endParaRPr sz="1100" b="1" dirty="0">
              <a:latin typeface="IBM Plex Sans"/>
              <a:cs typeface="IBM Plex Sans"/>
            </a:endParaRPr>
          </a:p>
        </p:txBody>
      </p:sp>
      <p:sp>
        <p:nvSpPr>
          <p:cNvPr id="22" name="object 22"/>
          <p:cNvSpPr/>
          <p:nvPr/>
        </p:nvSpPr>
        <p:spPr>
          <a:xfrm flipV="1">
            <a:off x="2879502" y="5915743"/>
            <a:ext cx="2654595" cy="45719"/>
          </a:xfrm>
          <a:custGeom>
            <a:avLst/>
            <a:gdLst/>
            <a:ahLst/>
            <a:cxnLst/>
            <a:rect l="l" t="t" r="r" b="b"/>
            <a:pathLst>
              <a:path w="1905000">
                <a:moveTo>
                  <a:pt x="0" y="0"/>
                </a:moveTo>
                <a:lnTo>
                  <a:pt x="1905000" y="0"/>
                </a:lnTo>
              </a:path>
            </a:pathLst>
          </a:custGeom>
          <a:ln/>
        </p:spPr>
        <p:style>
          <a:lnRef idx="1">
            <a:schemeClr val="dk1"/>
          </a:lnRef>
          <a:fillRef idx="0">
            <a:schemeClr val="dk1"/>
          </a:fillRef>
          <a:effectRef idx="0">
            <a:schemeClr val="dk1"/>
          </a:effectRef>
          <a:fontRef idx="minor">
            <a:schemeClr val="tx1"/>
          </a:fontRef>
        </p:style>
        <p:txBody>
          <a:bodyPr wrap="square" lIns="0" tIns="0" rIns="0" bIns="0" rtlCol="0"/>
          <a:lstStyle/>
          <a:p>
            <a:endParaRPr sz="1100">
              <a:latin typeface="IBM Plex Sans" panose="020B0503050203000203" pitchFamily="34" charset="77"/>
            </a:endParaRPr>
          </a:p>
        </p:txBody>
      </p:sp>
      <p:sp>
        <p:nvSpPr>
          <p:cNvPr id="25" name="object 9">
            <a:extLst>
              <a:ext uri="{FF2B5EF4-FFF2-40B4-BE49-F238E27FC236}">
                <a16:creationId xmlns:a16="http://schemas.microsoft.com/office/drawing/2014/main" id="{865B95EA-E201-6E40-8538-513F7FDDF333}"/>
              </a:ext>
            </a:extLst>
          </p:cNvPr>
          <p:cNvSpPr txBox="1"/>
          <p:nvPr/>
        </p:nvSpPr>
        <p:spPr>
          <a:xfrm>
            <a:off x="533400" y="3445877"/>
            <a:ext cx="3352800" cy="182101"/>
          </a:xfrm>
          <a:prstGeom prst="rect">
            <a:avLst/>
          </a:prstGeom>
        </p:spPr>
        <p:txBody>
          <a:bodyPr vert="horz" wrap="square" lIns="0" tIns="12700" rIns="0" bIns="0" rtlCol="0" anchor="t">
            <a:spAutoFit/>
          </a:bodyPr>
          <a:lstStyle/>
          <a:p>
            <a:pPr marL="12700">
              <a:spcBef>
                <a:spcPts val="100"/>
              </a:spcBef>
            </a:pPr>
            <a:r>
              <a:rPr lang="en-US" sz="1100" b="1" spc="-5">
                <a:latin typeface="IBM Plex Sans"/>
                <a:cs typeface="IBM Plex Sans"/>
              </a:rPr>
              <a:t>Geospatial Analytics - UI </a:t>
            </a:r>
            <a:endParaRPr sz="1100" b="1" dirty="0">
              <a:latin typeface="IBM Plex Sans" panose="020B0503050203000203" pitchFamily="34" charset="77"/>
              <a:cs typeface="IBM Plex Sans"/>
            </a:endParaRPr>
          </a:p>
        </p:txBody>
      </p:sp>
      <p:sp>
        <p:nvSpPr>
          <p:cNvPr id="26" name="object 15">
            <a:extLst>
              <a:ext uri="{FF2B5EF4-FFF2-40B4-BE49-F238E27FC236}">
                <a16:creationId xmlns:a16="http://schemas.microsoft.com/office/drawing/2014/main" id="{0A2700B2-4CA8-774D-A924-06FFA97EFF0C}"/>
              </a:ext>
            </a:extLst>
          </p:cNvPr>
          <p:cNvSpPr txBox="1"/>
          <p:nvPr/>
        </p:nvSpPr>
        <p:spPr>
          <a:xfrm>
            <a:off x="546100" y="4055997"/>
            <a:ext cx="3016211" cy="859210"/>
          </a:xfrm>
          <a:prstGeom prst="rect">
            <a:avLst/>
          </a:prstGeom>
        </p:spPr>
        <p:txBody>
          <a:bodyPr vert="horz" wrap="square" lIns="0" tIns="12700" rIns="0" bIns="0" rtlCol="0">
            <a:spAutoFit/>
          </a:bodyPr>
          <a:lstStyle/>
          <a:p>
            <a:pPr lvl="0"/>
            <a:r>
              <a:rPr lang="en-US" sz="1100" dirty="0">
                <a:latin typeface="IBM Plex Sans" panose="020B0503050203000203" pitchFamily="34" charset="0"/>
              </a:rPr>
              <a:t>Click on the </a:t>
            </a:r>
            <a:r>
              <a:rPr lang="en-US" sz="1100" i="1" dirty="0">
                <a:latin typeface="IBM Plex Sans" panose="020B0503050203000203" pitchFamily="34" charset="0"/>
              </a:rPr>
              <a:t>Geospatial Analytics </a:t>
            </a:r>
            <a:r>
              <a:rPr lang="en-US" sz="1100" dirty="0">
                <a:latin typeface="IBM Plex Sans" panose="020B0503050203000203" pitchFamily="34" charset="0"/>
              </a:rPr>
              <a:t>card from the </a:t>
            </a:r>
            <a:r>
              <a:rPr lang="en-US" sz="1100" dirty="0">
                <a:latin typeface="IBM Plex Sans" panose="020B0503050203000203" pitchFamily="34" charset="0"/>
                <a:hlinkClick r:id="rId3"/>
              </a:rPr>
              <a:t>Main Environmental Intelligence Suite page</a:t>
            </a:r>
            <a:r>
              <a:rPr lang="en-US" sz="1100" dirty="0">
                <a:latin typeface="IBM Plex Sans" panose="020B0503050203000203" pitchFamily="34" charset="0"/>
              </a:rPr>
              <a:t>.</a:t>
            </a:r>
          </a:p>
          <a:p>
            <a:pPr lvl="0"/>
            <a:endParaRPr lang="en-US" sz="1100" dirty="0">
              <a:latin typeface="IBM Plex Sans" panose="020B0503050203000203" pitchFamily="34" charset="0"/>
            </a:endParaRPr>
          </a:p>
          <a:p>
            <a:pPr lvl="0"/>
            <a:endParaRPr lang="en-US" sz="1100" dirty="0">
              <a:latin typeface="IBM Plex Sans" panose="020B0503050203000203" pitchFamily="34" charset="0"/>
            </a:endParaRPr>
          </a:p>
          <a:p>
            <a:pPr lvl="0"/>
            <a:r>
              <a:rPr lang="en-US" sz="1100" dirty="0">
                <a:latin typeface="IBM Plex Sans" panose="020B0503050203000203" pitchFamily="34" charset="0"/>
              </a:rPr>
              <a:t>Sign in with your </a:t>
            </a:r>
            <a:r>
              <a:rPr lang="en-US" sz="1100" dirty="0" err="1">
                <a:latin typeface="IBM Plex Sans" panose="020B0503050203000203" pitchFamily="34" charset="0"/>
              </a:rPr>
              <a:t>IBMid</a:t>
            </a:r>
            <a:r>
              <a:rPr lang="en-US" sz="1100" dirty="0">
                <a:latin typeface="IBM Plex Sans" panose="020B0503050203000203" pitchFamily="34" charset="0"/>
              </a:rPr>
              <a:t> and password.</a:t>
            </a:r>
          </a:p>
        </p:txBody>
      </p:sp>
      <p:sp>
        <p:nvSpPr>
          <p:cNvPr id="29" name="object 22">
            <a:extLst>
              <a:ext uri="{FF2B5EF4-FFF2-40B4-BE49-F238E27FC236}">
                <a16:creationId xmlns:a16="http://schemas.microsoft.com/office/drawing/2014/main" id="{5914CE4C-F451-EA42-9852-1187B1D3B710}"/>
              </a:ext>
            </a:extLst>
          </p:cNvPr>
          <p:cNvSpPr/>
          <p:nvPr/>
        </p:nvSpPr>
        <p:spPr>
          <a:xfrm flipV="1">
            <a:off x="546100" y="3679590"/>
            <a:ext cx="2501900" cy="96741"/>
          </a:xfrm>
          <a:custGeom>
            <a:avLst/>
            <a:gdLst/>
            <a:ahLst/>
            <a:cxnLst/>
            <a:rect l="l" t="t" r="r" b="b"/>
            <a:pathLst>
              <a:path w="1905000">
                <a:moveTo>
                  <a:pt x="0" y="0"/>
                </a:moveTo>
                <a:lnTo>
                  <a:pt x="1905000" y="0"/>
                </a:lnTo>
              </a:path>
            </a:pathLst>
          </a:custGeom>
          <a:ln/>
        </p:spPr>
        <p:style>
          <a:lnRef idx="1">
            <a:schemeClr val="dk1"/>
          </a:lnRef>
          <a:fillRef idx="0">
            <a:schemeClr val="dk1"/>
          </a:fillRef>
          <a:effectRef idx="0">
            <a:schemeClr val="dk1"/>
          </a:effectRef>
          <a:fontRef idx="minor">
            <a:schemeClr val="tx1"/>
          </a:fontRef>
        </p:style>
        <p:txBody>
          <a:bodyPr wrap="square" lIns="0" tIns="0" rIns="0" bIns="0" rtlCol="0"/>
          <a:lstStyle/>
          <a:p>
            <a:endParaRPr sz="1100" dirty="0">
              <a:latin typeface="IBM Plex Sans" panose="020B0503050203000203" pitchFamily="34" charset="77"/>
            </a:endParaRPr>
          </a:p>
        </p:txBody>
      </p:sp>
      <p:sp>
        <p:nvSpPr>
          <p:cNvPr id="30" name="object 4">
            <a:extLst>
              <a:ext uri="{FF2B5EF4-FFF2-40B4-BE49-F238E27FC236}">
                <a16:creationId xmlns:a16="http://schemas.microsoft.com/office/drawing/2014/main" id="{E6C25A2D-311E-824A-AE28-38A4259EB241}"/>
              </a:ext>
            </a:extLst>
          </p:cNvPr>
          <p:cNvSpPr txBox="1"/>
          <p:nvPr/>
        </p:nvSpPr>
        <p:spPr>
          <a:xfrm>
            <a:off x="685800" y="1244501"/>
            <a:ext cx="5659789" cy="1908023"/>
          </a:xfrm>
          <a:prstGeom prst="rect">
            <a:avLst/>
          </a:prstGeom>
        </p:spPr>
        <p:txBody>
          <a:bodyPr vert="horz" wrap="square" lIns="0" tIns="12700" rIns="0" bIns="0" rtlCol="0" anchor="t">
            <a:spAutoFit/>
          </a:bodyPr>
          <a:lstStyle/>
          <a:p>
            <a:r>
              <a:rPr lang="en-US" sz="1200">
                <a:latin typeface="IBM Plex Sans Light"/>
              </a:rPr>
              <a:t>There are two ways in which you can access Geospatial Analytics.</a:t>
            </a:r>
          </a:p>
          <a:p>
            <a:endParaRPr lang="en-US" sz="1200" dirty="0">
              <a:latin typeface="IBM Plex Sans Light" panose="020B0403050203000203" pitchFamily="34" charset="0"/>
            </a:endParaRPr>
          </a:p>
          <a:p>
            <a:r>
              <a:rPr lang="en-US" sz="1200" dirty="0">
                <a:latin typeface="IBM Plex Sans Light"/>
              </a:rPr>
              <a:t>First, you can use the browser-based Geospatial Analytics UI to explore the data catalog, </a:t>
            </a:r>
            <a:r>
              <a:rPr lang="en-US" sz="1200">
                <a:latin typeface="IBM Plex Sans Light"/>
              </a:rPr>
              <a:t>view sample queries and build your own queries via a guided interface. </a:t>
            </a:r>
            <a:endParaRPr lang="en-US" sz="1200">
              <a:latin typeface="IBM Plex Sans Light" panose="020B0403050203000203" pitchFamily="34" charset="0"/>
            </a:endParaRPr>
          </a:p>
          <a:p>
            <a:endParaRPr lang="en-US" sz="1200" dirty="0">
              <a:latin typeface="IBM Plex Sans Light" panose="020B0403050203000203" pitchFamily="34" charset="0"/>
            </a:endParaRPr>
          </a:p>
          <a:p>
            <a:r>
              <a:rPr lang="en-US" sz="1200" dirty="0">
                <a:latin typeface="IBM Plex Sans Light"/>
              </a:rPr>
              <a:t>Second, you can use a Jupyter / Python notebook, or any program </a:t>
            </a:r>
            <a:r>
              <a:rPr lang="en-US" sz="1200" dirty="0">
                <a:latin typeface="IBM Plex Sans Light"/>
                <a:ea typeface="+mn-lt"/>
                <a:cs typeface="+mn-lt"/>
              </a:rPr>
              <a:t>that can submit HTTPS </a:t>
            </a:r>
            <a:r>
              <a:rPr lang="en-US" sz="1200">
                <a:latin typeface="IBM Plex Sans Light"/>
                <a:ea typeface="+mn-lt"/>
                <a:cs typeface="+mn-lt"/>
              </a:rPr>
              <a:t>requests, to interact with the </a:t>
            </a:r>
            <a:r>
              <a:rPr lang="en-US" sz="1200">
                <a:latin typeface="IBM Plex Sans Light"/>
              </a:rPr>
              <a:t>Geospatial Analytics API.</a:t>
            </a:r>
          </a:p>
          <a:p>
            <a:endParaRPr lang="en-US" sz="1200" dirty="0">
              <a:latin typeface="IBM Plex Sans Light" panose="020B0403050203000203" pitchFamily="34" charset="0"/>
            </a:endParaRPr>
          </a:p>
          <a:p>
            <a:endParaRPr lang="en-US" sz="1200" dirty="0">
              <a:latin typeface="IBM Plex Sans Light" panose="020B0403050203000203" pitchFamily="34" charset="0"/>
            </a:endParaRPr>
          </a:p>
          <a:p>
            <a:pPr marL="12700" marR="107950">
              <a:lnSpc>
                <a:spcPct val="138900"/>
              </a:lnSpc>
            </a:pPr>
            <a:endParaRPr sz="1200" dirty="0">
              <a:latin typeface="IBM Plex Sans Light" panose="020B0403050203000203" pitchFamily="34" charset="0"/>
              <a:cs typeface="IBM Plex Sans"/>
            </a:endParaRPr>
          </a:p>
        </p:txBody>
      </p:sp>
      <p:sp>
        <p:nvSpPr>
          <p:cNvPr id="34" name="object 3">
            <a:extLst>
              <a:ext uri="{FF2B5EF4-FFF2-40B4-BE49-F238E27FC236}">
                <a16:creationId xmlns:a16="http://schemas.microsoft.com/office/drawing/2014/main" id="{64633EE2-B06D-084A-A183-085BB347CD80}"/>
              </a:ext>
            </a:extLst>
          </p:cNvPr>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5</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Geospatial Analytics</a:t>
            </a:r>
            <a:endParaRPr sz="700" dirty="0">
              <a:latin typeface="IBM Plex Sans"/>
              <a:cs typeface="IBM Plex Sans"/>
            </a:endParaRPr>
          </a:p>
        </p:txBody>
      </p:sp>
      <p:cxnSp>
        <p:nvCxnSpPr>
          <p:cNvPr id="16" name="Straight Connector 15">
            <a:extLst>
              <a:ext uri="{FF2B5EF4-FFF2-40B4-BE49-F238E27FC236}">
                <a16:creationId xmlns:a16="http://schemas.microsoft.com/office/drawing/2014/main" id="{3980256D-233D-1840-9EE0-0F7EAE196502}"/>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7" name="Picture 16" descr="TWCo IBM logo_MAIN 4C VEC (2).eps">
            <a:extLst>
              <a:ext uri="{FF2B5EF4-FFF2-40B4-BE49-F238E27FC236}">
                <a16:creationId xmlns:a16="http://schemas.microsoft.com/office/drawing/2014/main" id="{809E2222-1196-0F47-88F8-495F8DBB21BF}"/>
              </a:ext>
            </a:extLst>
          </p:cNvPr>
          <p:cNvPicPr>
            <a:picLocks noChangeAspect="1"/>
          </p:cNvPicPr>
          <p:nvPr/>
        </p:nvPicPr>
        <p:blipFill>
          <a:blip r:embed="rId4"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9" name="Picture 18" descr="A picture containing text, clipart&#10;&#10;Description automatically generated">
            <a:extLst>
              <a:ext uri="{FF2B5EF4-FFF2-40B4-BE49-F238E27FC236}">
                <a16:creationId xmlns:a16="http://schemas.microsoft.com/office/drawing/2014/main" id="{749D1C91-0ADD-5047-A3CA-DA7F2E1BE3AE}"/>
              </a:ext>
            </a:extLst>
          </p:cNvPr>
          <p:cNvPicPr>
            <a:picLocks noChangeAspect="1"/>
          </p:cNvPicPr>
          <p:nvPr/>
        </p:nvPicPr>
        <p:blipFill>
          <a:blip r:embed="rId5"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
        <p:nvSpPr>
          <p:cNvPr id="15" name="object 15"/>
          <p:cNvSpPr txBox="1"/>
          <p:nvPr/>
        </p:nvSpPr>
        <p:spPr>
          <a:xfrm>
            <a:off x="2883997" y="6103134"/>
            <a:ext cx="4006849" cy="2213426"/>
          </a:xfrm>
          <a:prstGeom prst="rect">
            <a:avLst/>
          </a:prstGeom>
        </p:spPr>
        <p:txBody>
          <a:bodyPr vert="horz" wrap="square" lIns="0" tIns="12700" rIns="0" bIns="0" rtlCol="0" anchor="t">
            <a:spAutoFit/>
          </a:bodyPr>
          <a:lstStyle/>
          <a:p>
            <a:r>
              <a:rPr lang="en-US" sz="1100" dirty="0">
                <a:latin typeface="IBM Plex Sans"/>
              </a:rPr>
              <a:t>The Geospatial Analytics API key is used to retrieve an API access token.</a:t>
            </a:r>
          </a:p>
          <a:p>
            <a:endParaRPr lang="en-US" sz="1100" dirty="0">
              <a:latin typeface="IBM Plex Sans"/>
            </a:endParaRPr>
          </a:p>
          <a:p>
            <a:r>
              <a:rPr lang="en-US" sz="1100" dirty="0">
                <a:latin typeface="IBM Plex Sans"/>
              </a:rPr>
              <a:t>Within the next several hours, the IBM Environmental Intelligence Suite access management team will send individual emails containing an API key to each person authorized to use the Geospatial Analytics API.</a:t>
            </a:r>
          </a:p>
          <a:p>
            <a:endParaRPr lang="en-US" sz="1100" dirty="0">
              <a:latin typeface="IBM Plex Sans"/>
            </a:endParaRPr>
          </a:p>
          <a:p>
            <a:r>
              <a:rPr lang="en-US" sz="1100" dirty="0">
                <a:latin typeface="IBM Plex Sans"/>
              </a:rPr>
              <a:t>See the following documentation for more information.</a:t>
            </a:r>
            <a:endParaRPr lang="en-US" sz="1100" dirty="0">
              <a:latin typeface="IBM Plex Sans" panose="020B0503050203000203" pitchFamily="34" charset="0"/>
            </a:endParaRPr>
          </a:p>
          <a:p>
            <a:endParaRPr lang="en-US" sz="1100" dirty="0">
              <a:latin typeface="IBM Plex Sans"/>
              <a:ea typeface="+mn-lt"/>
              <a:cs typeface="+mn-lt"/>
            </a:endParaRPr>
          </a:p>
          <a:p>
            <a:r>
              <a:rPr lang="en-US" sz="1100" dirty="0">
                <a:latin typeface="IBM Plex Sans"/>
                <a:cs typeface="Calibri"/>
                <a:hlinkClick r:id="rId6"/>
              </a:rPr>
              <a:t>Geospatial Analytics API Authentication</a:t>
            </a:r>
            <a:endParaRPr lang="en-US" sz="1100" dirty="0">
              <a:ea typeface="+mn-lt"/>
              <a:cs typeface="+mn-lt"/>
            </a:endParaRPr>
          </a:p>
          <a:p>
            <a:endParaRPr lang="en-US" sz="1100" dirty="0">
              <a:ea typeface="+mn-lt"/>
              <a:cs typeface="+mn-lt"/>
            </a:endParaRPr>
          </a:p>
          <a:p>
            <a:r>
              <a:rPr lang="en-US" sz="1100" dirty="0">
                <a:latin typeface="IBM Plex Sans"/>
                <a:cs typeface="Calibri"/>
                <a:hlinkClick r:id="rId7"/>
              </a:rPr>
              <a:t>Obtaining an API Access Token</a:t>
            </a:r>
            <a:endParaRPr lang="en-US"/>
          </a:p>
        </p:txBody>
      </p:sp>
    </p:spTree>
    <p:extLst>
      <p:ext uri="{BB962C8B-B14F-4D97-AF65-F5344CB8AC3E}">
        <p14:creationId xmlns:p14="http://schemas.microsoft.com/office/powerpoint/2010/main" val="4261325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444499" y="399795"/>
            <a:ext cx="6486215" cy="459100"/>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IV.   Alert Console</a:t>
            </a:r>
            <a:endParaRPr sz="1200" dirty="0">
              <a:latin typeface="IBM Plex Sans Light" panose="020B0403050203000203" pitchFamily="34" charset="0"/>
              <a:cs typeface="IBM Plex Sans"/>
            </a:endParaRPr>
          </a:p>
          <a:p>
            <a:pPr>
              <a:lnSpc>
                <a:spcPct val="100000"/>
              </a:lnSpc>
              <a:spcBef>
                <a:spcPts val="5"/>
              </a:spcBef>
            </a:pPr>
            <a:endParaRPr sz="1300" dirty="0">
              <a:latin typeface="Times New Roman"/>
              <a:cs typeface="Times New Roman"/>
            </a:endParaRPr>
          </a:p>
        </p:txBody>
      </p:sp>
      <p:sp>
        <p:nvSpPr>
          <p:cNvPr id="34" name="object 3">
            <a:extLst>
              <a:ext uri="{FF2B5EF4-FFF2-40B4-BE49-F238E27FC236}">
                <a16:creationId xmlns:a16="http://schemas.microsoft.com/office/drawing/2014/main" id="{64633EE2-B06D-084A-A183-085BB347CD80}"/>
              </a:ext>
            </a:extLst>
          </p:cNvPr>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6</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Alert Console</a:t>
            </a:r>
            <a:endParaRPr sz="700" dirty="0">
              <a:latin typeface="IBM Plex Sans"/>
              <a:cs typeface="IBM Plex Sans"/>
            </a:endParaRPr>
          </a:p>
        </p:txBody>
      </p:sp>
      <p:graphicFrame>
        <p:nvGraphicFramePr>
          <p:cNvPr id="2" name="Table 1">
            <a:extLst>
              <a:ext uri="{FF2B5EF4-FFF2-40B4-BE49-F238E27FC236}">
                <a16:creationId xmlns:a16="http://schemas.microsoft.com/office/drawing/2014/main" id="{E84CF0F6-09D4-9447-93FD-89130CE6006B}"/>
              </a:ext>
            </a:extLst>
          </p:cNvPr>
          <p:cNvGraphicFramePr>
            <a:graphicFrameLocks noGrp="1"/>
          </p:cNvGraphicFramePr>
          <p:nvPr/>
        </p:nvGraphicFramePr>
        <p:xfrm>
          <a:off x="342974" y="2812192"/>
          <a:ext cx="7086451" cy="6390676"/>
        </p:xfrm>
        <a:graphic>
          <a:graphicData uri="http://schemas.openxmlformats.org/drawingml/2006/table">
            <a:tbl>
              <a:tblPr firstRow="1" firstCol="1" bandRow="1">
                <a:tableStyleId>{5C22544A-7EE6-4342-B048-85BDC9FD1C3A}</a:tableStyleId>
              </a:tblPr>
              <a:tblGrid>
                <a:gridCol w="2438251">
                  <a:extLst>
                    <a:ext uri="{9D8B030D-6E8A-4147-A177-3AD203B41FA5}">
                      <a16:colId xmlns:a16="http://schemas.microsoft.com/office/drawing/2014/main" val="2665600511"/>
                    </a:ext>
                  </a:extLst>
                </a:gridCol>
                <a:gridCol w="4648200">
                  <a:extLst>
                    <a:ext uri="{9D8B030D-6E8A-4147-A177-3AD203B41FA5}">
                      <a16:colId xmlns:a16="http://schemas.microsoft.com/office/drawing/2014/main" val="4087436685"/>
                    </a:ext>
                  </a:extLst>
                </a:gridCol>
              </a:tblGrid>
              <a:tr h="161559">
                <a:tc>
                  <a:txBody>
                    <a:bodyPr/>
                    <a:lstStyle/>
                    <a:p>
                      <a:pPr marL="0" marR="0">
                        <a:spcBef>
                          <a:spcPts val="0"/>
                        </a:spcBef>
                        <a:spcAft>
                          <a:spcPts val="0"/>
                        </a:spcAft>
                      </a:pPr>
                      <a:r>
                        <a:rPr lang="en-US" sz="900" b="1" i="0" dirty="0">
                          <a:solidFill>
                            <a:schemeClr val="bg1"/>
                          </a:solidFill>
                          <a:effectLst/>
                          <a:latin typeface="IBM Plex Sans" panose="020B0503050203000203" pitchFamily="34" charset="0"/>
                        </a:rPr>
                        <a:t>Peril ID</a:t>
                      </a:r>
                      <a:endParaRPr lang="en-US" sz="900" b="1" i="0" dirty="0">
                        <a:solidFill>
                          <a:schemeClr val="bg1"/>
                        </a:solidFill>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tc>
                  <a:txBody>
                    <a:bodyPr/>
                    <a:lstStyle/>
                    <a:p>
                      <a:pPr marL="0" marR="0">
                        <a:spcBef>
                          <a:spcPts val="0"/>
                        </a:spcBef>
                        <a:spcAft>
                          <a:spcPts val="0"/>
                        </a:spcAft>
                      </a:pPr>
                      <a:r>
                        <a:rPr lang="en-US" sz="900" b="1" i="0" dirty="0">
                          <a:solidFill>
                            <a:schemeClr val="bg1"/>
                          </a:solidFill>
                          <a:effectLst/>
                          <a:latin typeface="IBM Plex Sans" panose="020B0503050203000203" pitchFamily="34" charset="0"/>
                        </a:rPr>
                        <a:t>Description</a:t>
                      </a:r>
                      <a:endParaRPr lang="en-US" sz="900" b="1" i="0" dirty="0">
                        <a:solidFill>
                          <a:schemeClr val="bg1"/>
                        </a:solidFill>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extLst>
                  <a:ext uri="{0D108BD9-81ED-4DB2-BD59-A6C34878D82A}">
                    <a16:rowId xmlns:a16="http://schemas.microsoft.com/office/drawing/2014/main" val="3149070551"/>
                  </a:ext>
                </a:extLst>
              </a:tr>
              <a:tr h="342902">
                <a:tc>
                  <a:txBody>
                    <a:bodyPr/>
                    <a:lstStyle/>
                    <a:p>
                      <a:r>
                        <a:rPr lang="en-US" sz="900" b="0">
                          <a:solidFill>
                            <a:srgbClr val="222222"/>
                          </a:solidFill>
                          <a:effectLst/>
                          <a:latin typeface="IBM Plex Sans" panose="020B0503050203000203" pitchFamily="34" charset="0"/>
                        </a:rPr>
                        <a:t>NWS_TOR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Tornado Warning has been issued. A tornado is imminent. Seek shelter immediately.</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095236652"/>
                  </a:ext>
                </a:extLst>
              </a:tr>
              <a:tr h="552784">
                <a:tc>
                  <a:txBody>
                    <a:bodyPr/>
                    <a:lstStyle/>
                    <a:p>
                      <a:r>
                        <a:rPr lang="en-US" sz="900" b="0">
                          <a:solidFill>
                            <a:srgbClr val="222222"/>
                          </a:solidFill>
                          <a:effectLst/>
                          <a:latin typeface="IBM Plex Sans" panose="020B0503050203000203" pitchFamily="34" charset="0"/>
                        </a:rPr>
                        <a:t>NWS_SVR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Severe Thunderstorm Warning has been issued for severe thunderstorms that are either occurring or are imminent. Winds of 58 mph or higher and/or hail 1" in diameter or larger are associated with these kind of storms.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94198202"/>
                  </a:ext>
                </a:extLst>
              </a:tr>
              <a:tr h="342902">
                <a:tc>
                  <a:txBody>
                    <a:bodyPr/>
                    <a:lstStyle/>
                    <a:p>
                      <a:r>
                        <a:rPr lang="en-US" sz="900" b="0">
                          <a:solidFill>
                            <a:srgbClr val="222222"/>
                          </a:solidFill>
                          <a:effectLst/>
                          <a:latin typeface="IBM Plex Sans" panose="020B0503050203000203" pitchFamily="34" charset="0"/>
                        </a:rPr>
                        <a:t>NWS_FLW</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River Flood Warning has been issued for flooding along a river that is imminent or occurring.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223174446"/>
                  </a:ext>
                </a:extLst>
              </a:tr>
              <a:tr h="474787">
                <a:tc>
                  <a:txBody>
                    <a:bodyPr/>
                    <a:lstStyle/>
                    <a:p>
                      <a:r>
                        <a:rPr lang="en-US" sz="900" b="0">
                          <a:solidFill>
                            <a:srgbClr val="222222"/>
                          </a:solidFill>
                          <a:effectLst/>
                          <a:latin typeface="IBM Plex Sans" panose="020B0503050203000203" pitchFamily="34" charset="0"/>
                        </a:rPr>
                        <a:t>NWS_HIGH_WIND_WARNING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High Wind Warning has been issued to warn of sustained winds exceeding 40 mph for more than an hour or winds gusts exceeding 58 mph for any duration.</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574535096"/>
                  </a:ext>
                </a:extLst>
              </a:tr>
              <a:tr h="355362">
                <a:tc>
                  <a:txBody>
                    <a:bodyPr/>
                    <a:lstStyle/>
                    <a:p>
                      <a:r>
                        <a:rPr lang="en-US" sz="900" b="0">
                          <a:solidFill>
                            <a:srgbClr val="222222"/>
                          </a:solidFill>
                          <a:effectLst/>
                          <a:latin typeface="IBM Plex Sans" panose="020B0503050203000203" pitchFamily="34" charset="0"/>
                        </a:rPr>
                        <a:t>NWS_HURRICANE_WARNING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Hurricane Warning has been issued. Tropical cyclone winds of 74 mph or higher are expected within the next 36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846998107"/>
                  </a:ext>
                </a:extLst>
              </a:tr>
              <a:tr h="355362">
                <a:tc>
                  <a:txBody>
                    <a:bodyPr/>
                    <a:lstStyle/>
                    <a:p>
                      <a:r>
                        <a:rPr lang="en-US" sz="900" b="0">
                          <a:solidFill>
                            <a:srgbClr val="222222"/>
                          </a:solidFill>
                          <a:effectLst/>
                          <a:latin typeface="IBM Plex Sans" panose="020B0503050203000203" pitchFamily="34" charset="0"/>
                        </a:rPr>
                        <a:t>NWS_TROPICAL_STORM_WARNING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Tropical Storm Warning has been issued. Sustained winds between 39 and 73 mph are expected within the next 36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409259951"/>
                  </a:ext>
                </a:extLst>
              </a:tr>
              <a:tr h="474787">
                <a:tc>
                  <a:txBody>
                    <a:bodyPr/>
                    <a:lstStyle/>
                    <a:p>
                      <a:r>
                        <a:rPr lang="en-US" sz="900" b="0">
                          <a:solidFill>
                            <a:srgbClr val="222222"/>
                          </a:solidFill>
                          <a:effectLst/>
                          <a:latin typeface="IBM Plex Sans" panose="020B0503050203000203" pitchFamily="34" charset="0"/>
                        </a:rPr>
                        <a:t>NWS_WINTER_STORM_WARNING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Winter Storm Warning has been issued due to hazardous winter weather that is either occurring or is imminent. Significant snow/sleet/ice and wind can be associated with this storm.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885743619"/>
                  </a:ext>
                </a:extLst>
              </a:tr>
              <a:tr h="474787">
                <a:tc>
                  <a:txBody>
                    <a:bodyPr/>
                    <a:lstStyle/>
                    <a:p>
                      <a:r>
                        <a:rPr lang="en-US" sz="900" b="0">
                          <a:solidFill>
                            <a:srgbClr val="222222"/>
                          </a:solidFill>
                          <a:effectLst/>
                          <a:latin typeface="IBM Plex Sans" panose="020B0503050203000203" pitchFamily="34" charset="0"/>
                        </a:rPr>
                        <a:t>NWS_BLIZZARD_WARNING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Blizzard Warning has been issued to warn of snow/blowing snow causing 1/4 mile visibility or less and winds exceeding 35 mph within the next 12 to 18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469990969"/>
                  </a:ext>
                </a:extLst>
              </a:tr>
              <a:tr h="355362">
                <a:tc>
                  <a:txBody>
                    <a:bodyPr/>
                    <a:lstStyle/>
                    <a:p>
                      <a:r>
                        <a:rPr lang="en-US" sz="900" b="0">
                          <a:solidFill>
                            <a:srgbClr val="222222"/>
                          </a:solidFill>
                          <a:effectLst/>
                          <a:latin typeface="IBM Plex Sans" panose="020B0503050203000203" pitchFamily="34" charset="0"/>
                        </a:rPr>
                        <a:t>NWS_FLOOD_WARNING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An Areal Flood Warning has been issued to warn of flooding over a large area including streets, low-lying areas, creeks, and small streams.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556426635"/>
                  </a:ext>
                </a:extLst>
              </a:tr>
              <a:tr h="342902">
                <a:tc>
                  <a:txBody>
                    <a:bodyPr/>
                    <a:lstStyle/>
                    <a:p>
                      <a:r>
                        <a:rPr lang="en-US" sz="900" b="0">
                          <a:solidFill>
                            <a:srgbClr val="222222"/>
                          </a:solidFill>
                          <a:effectLst/>
                          <a:latin typeface="IBM Plex Sans" panose="020B0503050203000203" pitchFamily="34" charset="0"/>
                        </a:rPr>
                        <a:t>ACCUM_PRECIP_TOTAL_24HR_GTE_25.40_MM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Rainfall of 1 inch or more is forecast in the next 24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296888780"/>
                  </a:ext>
                </a:extLst>
              </a:tr>
              <a:tr h="342902">
                <a:tc>
                  <a:txBody>
                    <a:bodyPr/>
                    <a:lstStyle/>
                    <a:p>
                      <a:r>
                        <a:rPr lang="en-US" sz="900" b="0">
                          <a:solidFill>
                            <a:srgbClr val="222222"/>
                          </a:solidFill>
                          <a:effectLst/>
                          <a:latin typeface="IBM Plex Sans" panose="020B0503050203000203" pitchFamily="34" charset="0"/>
                        </a:rPr>
                        <a:t>ACCUM_SNOW_TOTAL_24HR_GTE_0.08_M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Snow forecast of 3 inches or more in the next 24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320608253"/>
                  </a:ext>
                </a:extLst>
              </a:tr>
              <a:tr h="342902">
                <a:tc>
                  <a:txBody>
                    <a:bodyPr/>
                    <a:lstStyle/>
                    <a:p>
                      <a:r>
                        <a:rPr lang="en-US" sz="900" b="0">
                          <a:solidFill>
                            <a:srgbClr val="222222"/>
                          </a:solidFill>
                          <a:effectLst/>
                          <a:latin typeface="IBM Plex Sans" panose="020B0503050203000203" pitchFamily="34" charset="0"/>
                        </a:rPr>
                        <a:t>GCOD_ACCUM_PRECIP_TOTAL_1HR_GTE_25.40_MM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Rainfall greater than 1 inch in the past hour.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188831101"/>
                  </a:ext>
                </a:extLst>
              </a:tr>
              <a:tr h="342902">
                <a:tc>
                  <a:txBody>
                    <a:bodyPr/>
                    <a:lstStyle/>
                    <a:p>
                      <a:r>
                        <a:rPr lang="en-US" sz="900" b="0">
                          <a:solidFill>
                            <a:srgbClr val="222222"/>
                          </a:solidFill>
                          <a:effectLst/>
                          <a:latin typeface="IBM Plex Sans" panose="020B0503050203000203" pitchFamily="34" charset="0"/>
                        </a:rPr>
                        <a:t>GCOD_ACCUM_SNOW_TOTAL_1HR_GTE_0.0254_M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Snow greater than 1 inch in the past 1 hour.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40293001"/>
                  </a:ext>
                </a:extLst>
              </a:tr>
              <a:tr h="342902">
                <a:tc>
                  <a:txBody>
                    <a:bodyPr/>
                    <a:lstStyle/>
                    <a:p>
                      <a:r>
                        <a:rPr lang="en-US" sz="900" b="0">
                          <a:solidFill>
                            <a:srgbClr val="222222"/>
                          </a:solidFill>
                          <a:effectLst/>
                          <a:latin typeface="IBM Plex Sans" panose="020B0503050203000203" pitchFamily="34" charset="0"/>
                        </a:rPr>
                        <a:t> GCOD_WIND_GUST_SFC_GTE_17.88_MS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Wind gusts above 40 mph occurred within the past hour.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022806755"/>
                  </a:ext>
                </a:extLst>
              </a:tr>
              <a:tr h="342902">
                <a:tc>
                  <a:txBody>
                    <a:bodyPr/>
                    <a:lstStyle/>
                    <a:p>
                      <a:r>
                        <a:rPr lang="en-US" sz="900" b="0">
                          <a:solidFill>
                            <a:srgbClr val="222222"/>
                          </a:solidFill>
                          <a:effectLst/>
                          <a:latin typeface="IBM Plex Sans" panose="020B0503050203000203" pitchFamily="34" charset="0"/>
                        </a:rPr>
                        <a:t>WIND_SPEED_SFC_24HR_GTE_17.88_MS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Wind speeds above 40 mph are forecast to occur in your area over the next 24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51281731"/>
                  </a:ext>
                </a:extLst>
              </a:tr>
              <a:tr h="355362">
                <a:tc>
                  <a:txBody>
                    <a:bodyPr/>
                    <a:lstStyle/>
                    <a:p>
                      <a:r>
                        <a:rPr lang="en-US" sz="900" b="0">
                          <a:solidFill>
                            <a:srgbClr val="222222"/>
                          </a:solidFill>
                          <a:effectLst/>
                          <a:latin typeface="IBM Plex Sans" panose="020B0503050203000203" pitchFamily="34" charset="0"/>
                        </a:rPr>
                        <a:t> SSDS_INGESTOR_HEARTBEAT</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dirty="0">
                          <a:solidFill>
                            <a:srgbClr val="222222"/>
                          </a:solidFill>
                          <a:effectLst/>
                          <a:latin typeface="IBM Plex Sans" panose="020B0503050203000203" pitchFamily="34" charset="0"/>
                        </a:rPr>
                        <a:t> This product delivers a heartbeat originating in the SSDS </a:t>
                      </a:r>
                      <a:r>
                        <a:rPr lang="en-US" sz="900" b="0" dirty="0" err="1">
                          <a:solidFill>
                            <a:srgbClr val="222222"/>
                          </a:solidFill>
                          <a:effectLst/>
                          <a:latin typeface="IBM Plex Sans" panose="020B0503050203000203" pitchFamily="34" charset="0"/>
                        </a:rPr>
                        <a:t>ingestor</a:t>
                      </a:r>
                      <a:r>
                        <a:rPr lang="en-US" sz="900" b="0" dirty="0">
                          <a:solidFill>
                            <a:srgbClr val="222222"/>
                          </a:solidFill>
                          <a:effectLst/>
                          <a:latin typeface="IBM Plex Sans" panose="020B0503050203000203" pitchFamily="34" charset="0"/>
                        </a:rPr>
                        <a:t> microservice at a fixed interval for an asset at 68.92, -138.2</a:t>
                      </a:r>
                      <a:endParaRPr lang="en-US" sz="900" b="0" dirty="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366124231"/>
                  </a:ext>
                </a:extLst>
              </a:tr>
            </a:tbl>
          </a:graphicData>
        </a:graphic>
      </p:graphicFrame>
      <p:sp>
        <p:nvSpPr>
          <p:cNvPr id="16" name="object 4">
            <a:extLst>
              <a:ext uri="{FF2B5EF4-FFF2-40B4-BE49-F238E27FC236}">
                <a16:creationId xmlns:a16="http://schemas.microsoft.com/office/drawing/2014/main" id="{6006056A-2740-A145-8AD0-7668CADC522F}"/>
              </a:ext>
            </a:extLst>
          </p:cNvPr>
          <p:cNvSpPr txBox="1"/>
          <p:nvPr/>
        </p:nvSpPr>
        <p:spPr>
          <a:xfrm>
            <a:off x="663338" y="986823"/>
            <a:ext cx="5889862" cy="1305486"/>
          </a:xfrm>
          <a:prstGeom prst="rect">
            <a:avLst/>
          </a:prstGeom>
        </p:spPr>
        <p:txBody>
          <a:bodyPr vert="horz" wrap="square" lIns="0" tIns="12700" rIns="0" bIns="0" rtlCol="0">
            <a:spAutoFit/>
          </a:bodyPr>
          <a:lstStyle/>
          <a:p>
            <a:r>
              <a:rPr lang="en-US" sz="1200" dirty="0">
                <a:latin typeface="IBM Plex Sans Light" panose="020B0403050203000203" pitchFamily="34" charset="0"/>
              </a:rPr>
              <a:t>An automated email was already sent, asking you to click a link to confirm your identity for login to </a:t>
            </a:r>
            <a:r>
              <a:rPr lang="en-US" sz="1200" u="sng" dirty="0">
                <a:latin typeface="IBM Plex Sans Light" panose="020B0403050203000203" pitchFamily="34" charset="0"/>
                <a:hlinkClick r:id="rId3"/>
              </a:rPr>
              <a:t>https://myibm.ibm.com/</a:t>
            </a:r>
            <a:r>
              <a:rPr lang="en-US" sz="1200" dirty="0">
                <a:latin typeface="IBM Plex Sans Light" panose="020B0403050203000203" pitchFamily="34" charset="0"/>
              </a:rPr>
              <a:t>. </a:t>
            </a:r>
          </a:p>
          <a:p>
            <a:endParaRPr lang="en-US" sz="1200" dirty="0">
              <a:latin typeface="IBM Plex Sans Light" panose="020B0403050203000203" pitchFamily="34" charset="0"/>
            </a:endParaRPr>
          </a:p>
          <a:p>
            <a:r>
              <a:rPr lang="en-US" sz="1200" dirty="0">
                <a:latin typeface="IBM Plex Sans Light" panose="020B0403050203000203" pitchFamily="34" charset="0"/>
              </a:rPr>
              <a:t>Once your account is confirmed, you will have access to Alert Console on </a:t>
            </a:r>
            <a:r>
              <a:rPr lang="en-US" sz="1200" u="sng" dirty="0">
                <a:latin typeface="IBM Plex Sans Light" panose="020B0403050203000203" pitchFamily="34" charset="0"/>
                <a:hlinkClick r:id="rId4"/>
              </a:rPr>
              <a:t>http://weatheroperationscenter.ibm.com</a:t>
            </a:r>
            <a:r>
              <a:rPr lang="en-US" sz="1200" dirty="0">
                <a:latin typeface="IBM Plex Sans Light" panose="020B0403050203000203" pitchFamily="34" charset="0"/>
              </a:rPr>
              <a:t>.</a:t>
            </a:r>
          </a:p>
          <a:p>
            <a:endParaRPr lang="en-US" sz="1200" dirty="0">
              <a:latin typeface="IBM Plex Sans Light" panose="020B0403050203000203" pitchFamily="34" charset="0"/>
            </a:endParaRPr>
          </a:p>
          <a:p>
            <a:r>
              <a:rPr lang="en-US" sz="1200" dirty="0">
                <a:latin typeface="IBM Plex Sans Light" panose="020B0403050203000203" pitchFamily="34" charset="0"/>
              </a:rPr>
              <a:t>We have configured your account with the following weather Perils to start.</a:t>
            </a:r>
          </a:p>
        </p:txBody>
      </p:sp>
      <p:sp>
        <p:nvSpPr>
          <p:cNvPr id="7" name="TextBox 6">
            <a:extLst>
              <a:ext uri="{FF2B5EF4-FFF2-40B4-BE49-F238E27FC236}">
                <a16:creationId xmlns:a16="http://schemas.microsoft.com/office/drawing/2014/main" id="{B4AC808E-86C7-1147-9DEA-ECCBC3BBFEAD}"/>
              </a:ext>
            </a:extLst>
          </p:cNvPr>
          <p:cNvSpPr txBox="1"/>
          <p:nvPr/>
        </p:nvSpPr>
        <p:spPr>
          <a:xfrm>
            <a:off x="256952" y="2413094"/>
            <a:ext cx="3612682" cy="261610"/>
          </a:xfrm>
          <a:prstGeom prst="rect">
            <a:avLst/>
          </a:prstGeom>
          <a:noFill/>
        </p:spPr>
        <p:txBody>
          <a:bodyPr wrap="square" rtlCol="0">
            <a:spAutoFit/>
          </a:bodyPr>
          <a:lstStyle/>
          <a:p>
            <a:r>
              <a:rPr lang="en-US" sz="1100" b="1" dirty="0">
                <a:latin typeface="IBM Plex Sans" panose="020B0503050203000203" pitchFamily="34" charset="0"/>
              </a:rPr>
              <a:t>Weather Perils Provisioned : USA</a:t>
            </a:r>
            <a:endParaRPr lang="en-US" sz="1100" b="1" dirty="0">
              <a:highlight>
                <a:srgbClr val="FFFF00"/>
              </a:highlight>
              <a:latin typeface="IBM Plex Sans" panose="020B0503050203000203" pitchFamily="34" charset="0"/>
            </a:endParaRPr>
          </a:p>
        </p:txBody>
      </p:sp>
      <p:cxnSp>
        <p:nvCxnSpPr>
          <p:cNvPr id="8" name="Straight Connector 7">
            <a:extLst>
              <a:ext uri="{FF2B5EF4-FFF2-40B4-BE49-F238E27FC236}">
                <a16:creationId xmlns:a16="http://schemas.microsoft.com/office/drawing/2014/main" id="{02427AA7-BD9B-6E4B-9BAF-FC9A24D389D6}"/>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9" name="Picture 8" descr="TWCo IBM logo_MAIN 4C VEC (2).eps">
            <a:extLst>
              <a:ext uri="{FF2B5EF4-FFF2-40B4-BE49-F238E27FC236}">
                <a16:creationId xmlns:a16="http://schemas.microsoft.com/office/drawing/2014/main" id="{19FF74B2-7926-6C47-B8F0-B2540F47B8C6}"/>
              </a:ext>
            </a:extLst>
          </p:cNvPr>
          <p:cNvPicPr>
            <a:picLocks noChangeAspect="1"/>
          </p:cNvPicPr>
          <p:nvPr/>
        </p:nvPicPr>
        <p:blipFill>
          <a:blip r:embed="rId5"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0" name="Picture 9" descr="A picture containing text, clipart&#10;&#10;Description automatically generated">
            <a:extLst>
              <a:ext uri="{FF2B5EF4-FFF2-40B4-BE49-F238E27FC236}">
                <a16:creationId xmlns:a16="http://schemas.microsoft.com/office/drawing/2014/main" id="{C781386D-06C0-764A-AED2-3D2B8075F524}"/>
              </a:ext>
            </a:extLst>
          </p:cNvPr>
          <p:cNvPicPr>
            <a:picLocks noChangeAspect="1"/>
          </p:cNvPicPr>
          <p:nvPr/>
        </p:nvPicPr>
        <p:blipFill>
          <a:blip r:embed="rId6"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Tree>
    <p:extLst>
      <p:ext uri="{BB962C8B-B14F-4D97-AF65-F5344CB8AC3E}">
        <p14:creationId xmlns:p14="http://schemas.microsoft.com/office/powerpoint/2010/main" val="2756033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444499" y="399795"/>
            <a:ext cx="6486215" cy="459100"/>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IV.   Alert Console</a:t>
            </a:r>
            <a:endParaRPr sz="1200" dirty="0">
              <a:latin typeface="IBM Plex Sans Light" panose="020B0403050203000203" pitchFamily="34" charset="0"/>
              <a:cs typeface="IBM Plex Sans"/>
            </a:endParaRPr>
          </a:p>
          <a:p>
            <a:pPr>
              <a:lnSpc>
                <a:spcPct val="100000"/>
              </a:lnSpc>
              <a:spcBef>
                <a:spcPts val="5"/>
              </a:spcBef>
            </a:pPr>
            <a:endParaRPr sz="1300" dirty="0">
              <a:latin typeface="Times New Roman"/>
              <a:cs typeface="Times New Roman"/>
            </a:endParaRPr>
          </a:p>
        </p:txBody>
      </p:sp>
      <p:sp>
        <p:nvSpPr>
          <p:cNvPr id="34" name="object 3">
            <a:extLst>
              <a:ext uri="{FF2B5EF4-FFF2-40B4-BE49-F238E27FC236}">
                <a16:creationId xmlns:a16="http://schemas.microsoft.com/office/drawing/2014/main" id="{64633EE2-B06D-084A-A183-085BB347CD80}"/>
              </a:ext>
            </a:extLst>
          </p:cNvPr>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6</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Alert Console</a:t>
            </a:r>
            <a:endParaRPr sz="700" dirty="0">
              <a:latin typeface="IBM Plex Sans"/>
              <a:cs typeface="IBM Plex Sans"/>
            </a:endParaRPr>
          </a:p>
        </p:txBody>
      </p:sp>
      <p:graphicFrame>
        <p:nvGraphicFramePr>
          <p:cNvPr id="2" name="Table 1">
            <a:extLst>
              <a:ext uri="{FF2B5EF4-FFF2-40B4-BE49-F238E27FC236}">
                <a16:creationId xmlns:a16="http://schemas.microsoft.com/office/drawing/2014/main" id="{E84CF0F6-09D4-9447-93FD-89130CE6006B}"/>
              </a:ext>
            </a:extLst>
          </p:cNvPr>
          <p:cNvGraphicFramePr>
            <a:graphicFrameLocks noGrp="1"/>
          </p:cNvGraphicFramePr>
          <p:nvPr>
            <p:extLst>
              <p:ext uri="{D42A27DB-BD31-4B8C-83A1-F6EECF244321}">
                <p14:modId xmlns:p14="http://schemas.microsoft.com/office/powerpoint/2010/main" val="3989006361"/>
              </p:ext>
            </p:extLst>
          </p:nvPr>
        </p:nvGraphicFramePr>
        <p:xfrm>
          <a:off x="342974" y="2579890"/>
          <a:ext cx="7086451" cy="6817887"/>
        </p:xfrm>
        <a:graphic>
          <a:graphicData uri="http://schemas.openxmlformats.org/drawingml/2006/table">
            <a:tbl>
              <a:tblPr firstRow="1" firstCol="1" bandRow="1">
                <a:tableStyleId>{5C22544A-7EE6-4342-B048-85BDC9FD1C3A}</a:tableStyleId>
              </a:tblPr>
              <a:tblGrid>
                <a:gridCol w="2781226">
                  <a:extLst>
                    <a:ext uri="{9D8B030D-6E8A-4147-A177-3AD203B41FA5}">
                      <a16:colId xmlns:a16="http://schemas.microsoft.com/office/drawing/2014/main" val="2665600511"/>
                    </a:ext>
                  </a:extLst>
                </a:gridCol>
                <a:gridCol w="4305225">
                  <a:extLst>
                    <a:ext uri="{9D8B030D-6E8A-4147-A177-3AD203B41FA5}">
                      <a16:colId xmlns:a16="http://schemas.microsoft.com/office/drawing/2014/main" val="4087436685"/>
                    </a:ext>
                  </a:extLst>
                </a:gridCol>
              </a:tblGrid>
              <a:tr h="145422">
                <a:tc>
                  <a:txBody>
                    <a:bodyPr/>
                    <a:lstStyle/>
                    <a:p>
                      <a:pPr marL="0" marR="0">
                        <a:spcBef>
                          <a:spcPts val="0"/>
                        </a:spcBef>
                        <a:spcAft>
                          <a:spcPts val="0"/>
                        </a:spcAft>
                      </a:pPr>
                      <a:r>
                        <a:rPr lang="en-US" sz="800" b="1" i="0" dirty="0">
                          <a:solidFill>
                            <a:schemeClr val="bg1"/>
                          </a:solidFill>
                          <a:effectLst/>
                          <a:latin typeface="IBM Plex Sans" panose="020B0503050203000203" pitchFamily="34" charset="0"/>
                        </a:rPr>
                        <a:t>Peril ID</a:t>
                      </a:r>
                      <a:endParaRPr lang="en-US" sz="800" b="1" i="0" dirty="0">
                        <a:solidFill>
                          <a:schemeClr val="bg1"/>
                        </a:solidFill>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tc>
                  <a:txBody>
                    <a:bodyPr/>
                    <a:lstStyle/>
                    <a:p>
                      <a:pPr marL="0" marR="0">
                        <a:spcBef>
                          <a:spcPts val="0"/>
                        </a:spcBef>
                        <a:spcAft>
                          <a:spcPts val="0"/>
                        </a:spcAft>
                      </a:pPr>
                      <a:r>
                        <a:rPr lang="en-US" sz="800" b="1" i="0" dirty="0">
                          <a:solidFill>
                            <a:schemeClr val="bg1"/>
                          </a:solidFill>
                          <a:effectLst/>
                          <a:latin typeface="IBM Plex Sans" panose="020B0503050203000203" pitchFamily="34" charset="0"/>
                        </a:rPr>
                        <a:t>Description</a:t>
                      </a:r>
                      <a:endParaRPr lang="en-US" sz="800" b="1" i="0" dirty="0">
                        <a:solidFill>
                          <a:schemeClr val="bg1"/>
                        </a:solidFill>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extLst>
                  <a:ext uri="{0D108BD9-81ED-4DB2-BD59-A6C34878D82A}">
                    <a16:rowId xmlns:a16="http://schemas.microsoft.com/office/drawing/2014/main" val="3149070551"/>
                  </a:ext>
                </a:extLst>
              </a:tr>
              <a:tr h="368876">
                <a:tc>
                  <a:txBody>
                    <a:bodyPr/>
                    <a:lstStyle/>
                    <a:p>
                      <a:r>
                        <a:rPr lang="en-US" sz="900" b="0">
                          <a:solidFill>
                            <a:srgbClr val="222222"/>
                          </a:solidFill>
                          <a:effectLst/>
                          <a:latin typeface="IBM Plex Sans" panose="020B0503050203000203" pitchFamily="34" charset="0"/>
                        </a:rPr>
                        <a:t>ACCUM_PRECIP_TOTAL_24HR_GTE_25.40_MM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Rainfall of 1 inch or more is forecast in the next 24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095236652"/>
                  </a:ext>
                </a:extLst>
              </a:tr>
              <a:tr h="443799">
                <a:tc>
                  <a:txBody>
                    <a:bodyPr/>
                    <a:lstStyle/>
                    <a:p>
                      <a:r>
                        <a:rPr lang="en-US" sz="900" b="0">
                          <a:solidFill>
                            <a:srgbClr val="222222"/>
                          </a:solidFill>
                          <a:effectLst/>
                          <a:latin typeface="IBM Plex Sans" panose="020B0503050203000203" pitchFamily="34" charset="0"/>
                        </a:rPr>
                        <a:t>ACCUM_SNOW_TOTAL_24HR_GTE_0.08_M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dirty="0">
                          <a:solidFill>
                            <a:srgbClr val="222222"/>
                          </a:solidFill>
                          <a:effectLst/>
                          <a:latin typeface="IBM Plex Sans" panose="020B0503050203000203" pitchFamily="34" charset="0"/>
                        </a:rPr>
                        <a:t> Snow forecast of 3 inches or more in the next 24 hours.</a:t>
                      </a:r>
                      <a:endParaRPr lang="en-US" sz="900" b="0" dirty="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94198202"/>
                  </a:ext>
                </a:extLst>
              </a:tr>
              <a:tr h="510751">
                <a:tc>
                  <a:txBody>
                    <a:bodyPr/>
                    <a:lstStyle/>
                    <a:p>
                      <a:r>
                        <a:rPr lang="en-US" sz="900" b="0">
                          <a:solidFill>
                            <a:srgbClr val="222222"/>
                          </a:solidFill>
                          <a:effectLst/>
                          <a:latin typeface="IBM Plex Sans" panose="020B0503050203000203" pitchFamily="34" charset="0"/>
                        </a:rPr>
                        <a:t>CANADA_BLIZZARD_WARNING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Blizzard Warning has been issued. Blowing snow from winds of 40 km/h or greater is expected reducing visibility to 400m or less over the next 4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223174446"/>
                  </a:ext>
                </a:extLst>
              </a:tr>
              <a:tr h="381179">
                <a:tc>
                  <a:txBody>
                    <a:bodyPr/>
                    <a:lstStyle/>
                    <a:p>
                      <a:r>
                        <a:rPr lang="en-US" sz="900" b="0">
                          <a:solidFill>
                            <a:srgbClr val="222222"/>
                          </a:solidFill>
                          <a:effectLst/>
                          <a:latin typeface="IBM Plex Sans" panose="020B0503050203000203" pitchFamily="34" charset="0"/>
                        </a:rPr>
                        <a:t>CANADA_HURRICANE_WARNING (not in winter)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Hurricane 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574535096"/>
                  </a:ext>
                </a:extLst>
              </a:tr>
              <a:tr h="368876">
                <a:tc>
                  <a:txBody>
                    <a:bodyPr/>
                    <a:lstStyle/>
                    <a:p>
                      <a:r>
                        <a:rPr lang="en-US" sz="900" b="0">
                          <a:solidFill>
                            <a:srgbClr val="222222"/>
                          </a:solidFill>
                          <a:effectLst/>
                          <a:latin typeface="IBM Plex Sans" panose="020B0503050203000203" pitchFamily="34" charset="0"/>
                        </a:rPr>
                        <a:t>CANADA_RAINFALL_WARNING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Rainfall Warning has been issued. Heavy downpours of rain are expected.</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846998107"/>
                  </a:ext>
                </a:extLst>
              </a:tr>
              <a:tr h="510751">
                <a:tc>
                  <a:txBody>
                    <a:bodyPr/>
                    <a:lstStyle/>
                    <a:p>
                      <a:r>
                        <a:rPr lang="en-US" sz="900" b="0">
                          <a:solidFill>
                            <a:srgbClr val="222222"/>
                          </a:solidFill>
                          <a:effectLst/>
                          <a:latin typeface="IBM Plex Sans" panose="020B0503050203000203" pitchFamily="34" charset="0"/>
                        </a:rPr>
                        <a:t>CANADA_SEVERE_THUNDERSTORM_WARNING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Severe Thunderstorm Warning has been issued. Evidence of wind gusts of 90 km/h or greater along with 2cm or larger hail stones and heavy rain is imminent or occurring.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409259951"/>
                  </a:ext>
                </a:extLst>
              </a:tr>
              <a:tr h="381179">
                <a:tc>
                  <a:txBody>
                    <a:bodyPr/>
                    <a:lstStyle/>
                    <a:p>
                      <a:r>
                        <a:rPr lang="en-US" sz="900" b="0">
                          <a:solidFill>
                            <a:srgbClr val="222222"/>
                          </a:solidFill>
                          <a:effectLst/>
                          <a:latin typeface="IBM Plex Sans" panose="020B0503050203000203" pitchFamily="34" charset="0"/>
                        </a:rPr>
                        <a:t>CANADA_SNOWFALL_WARNING (not in summer)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Snowfall Warning has been issued. Major accumulations of snow are expected over the next several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885743619"/>
                  </a:ext>
                </a:extLst>
              </a:tr>
              <a:tr h="381179">
                <a:tc>
                  <a:txBody>
                    <a:bodyPr/>
                    <a:lstStyle/>
                    <a:p>
                      <a:r>
                        <a:rPr lang="en-US" sz="900" b="0">
                          <a:solidFill>
                            <a:srgbClr val="222222"/>
                          </a:solidFill>
                          <a:effectLst/>
                          <a:latin typeface="IBM Plex Sans" panose="020B0503050203000203" pitchFamily="34" charset="0"/>
                        </a:rPr>
                        <a:t>CANADA_STRONG_WIND_WARNING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Strong Wind 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469990969"/>
                  </a:ext>
                </a:extLst>
              </a:tr>
              <a:tr h="510751">
                <a:tc>
                  <a:txBody>
                    <a:bodyPr/>
                    <a:lstStyle/>
                    <a:p>
                      <a:r>
                        <a:rPr lang="en-US" sz="900" b="0">
                          <a:solidFill>
                            <a:srgbClr val="222222"/>
                          </a:solidFill>
                          <a:effectLst/>
                          <a:latin typeface="IBM Plex Sans" panose="020B0503050203000203" pitchFamily="34" charset="0"/>
                        </a:rPr>
                        <a:t>CANADA_TORNADO_WARNING (not in winter)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Tornado Warning has been issued. A tornado has been reported; or when there is evidence based on radar, or from a reliable spotter that a tornado is imminent.</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556426635"/>
                  </a:ext>
                </a:extLst>
              </a:tr>
              <a:tr h="368876">
                <a:tc>
                  <a:txBody>
                    <a:bodyPr/>
                    <a:lstStyle/>
                    <a:p>
                      <a:r>
                        <a:rPr lang="en-US" sz="900" b="0">
                          <a:solidFill>
                            <a:srgbClr val="222222"/>
                          </a:solidFill>
                          <a:effectLst/>
                          <a:latin typeface="IBM Plex Sans" panose="020B0503050203000203" pitchFamily="34" charset="0"/>
                        </a:rPr>
                        <a:t>CANADA_TROPICAL_STORM_WARNING (not in winter)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dirty="0">
                          <a:solidFill>
                            <a:srgbClr val="222222"/>
                          </a:solidFill>
                          <a:effectLst/>
                          <a:latin typeface="IBM Plex Sans" panose="020B0503050203000203" pitchFamily="34" charset="0"/>
                        </a:rPr>
                        <a:t> Tropical Storm Warning</a:t>
                      </a:r>
                      <a:endParaRPr lang="en-US" sz="900" b="0" dirty="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296888780"/>
                  </a:ext>
                </a:extLst>
              </a:tr>
              <a:tr h="652626">
                <a:tc>
                  <a:txBody>
                    <a:bodyPr/>
                    <a:lstStyle/>
                    <a:p>
                      <a:r>
                        <a:rPr lang="en-US" sz="900" b="0">
                          <a:solidFill>
                            <a:srgbClr val="222222"/>
                          </a:solidFill>
                          <a:effectLst/>
                          <a:latin typeface="IBM Plex Sans" panose="020B0503050203000203" pitchFamily="34" charset="0"/>
                        </a:rPr>
                        <a:t>CANADA_WINTER_STORM_WARNING</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A Winter Storm Warning has been issued. Severe and potentially dangerous winter weather conditions are expected, including: Major snowfall of 25 cm or more combined with other cold weather precipitation types, strong winds, blowing snow, and/or extreme cold.</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320608253"/>
                  </a:ext>
                </a:extLst>
              </a:tr>
              <a:tr h="368876">
                <a:tc>
                  <a:txBody>
                    <a:bodyPr/>
                    <a:lstStyle/>
                    <a:p>
                      <a:r>
                        <a:rPr lang="en-US" sz="900" b="0">
                          <a:solidFill>
                            <a:srgbClr val="222222"/>
                          </a:solidFill>
                          <a:effectLst/>
                          <a:latin typeface="IBM Plex Sans" panose="020B0503050203000203" pitchFamily="34" charset="0"/>
                        </a:rPr>
                        <a:t>GCOD_ACCUM_PRECIP_TOTAL_1HR_GTE_25.40_MM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Rainfall greater than 1 inch in the past hour.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188831101"/>
                  </a:ext>
                </a:extLst>
              </a:tr>
              <a:tr h="368876">
                <a:tc>
                  <a:txBody>
                    <a:bodyPr/>
                    <a:lstStyle/>
                    <a:p>
                      <a:r>
                        <a:rPr lang="en-US" sz="900" b="0">
                          <a:solidFill>
                            <a:srgbClr val="222222"/>
                          </a:solidFill>
                          <a:effectLst/>
                          <a:latin typeface="IBM Plex Sans" panose="020B0503050203000203" pitchFamily="34" charset="0"/>
                        </a:rPr>
                        <a:t>GCOD_ACCUM_SNOW_TOTAL_1HR_GTE_0.0254_M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Snow greater than 1 inch in the past 1 hour.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40293001"/>
                  </a:ext>
                </a:extLst>
              </a:tr>
              <a:tr h="318118">
                <a:tc>
                  <a:txBody>
                    <a:bodyPr/>
                    <a:lstStyle/>
                    <a:p>
                      <a:r>
                        <a:rPr lang="en-US" sz="900" b="0">
                          <a:solidFill>
                            <a:srgbClr val="222222"/>
                          </a:solidFill>
                          <a:effectLst/>
                          <a:latin typeface="IBM Plex Sans" panose="020B0503050203000203" pitchFamily="34" charset="0"/>
                        </a:rPr>
                        <a:t>GCOD_WIND_GUST_SFC_GTE_17.88_MS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Wind gusts above 40 mph occurred within the past hour.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022806755"/>
                  </a:ext>
                </a:extLst>
              </a:tr>
              <a:tr h="368876">
                <a:tc>
                  <a:txBody>
                    <a:bodyPr/>
                    <a:lstStyle/>
                    <a:p>
                      <a:r>
                        <a:rPr lang="en-US" sz="900" b="0">
                          <a:solidFill>
                            <a:srgbClr val="222222"/>
                          </a:solidFill>
                          <a:effectLst/>
                          <a:latin typeface="IBM Plex Sans" panose="020B0503050203000203" pitchFamily="34" charset="0"/>
                        </a:rPr>
                        <a:t>SSDS_INGESTOR_HEARTBEAT</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 This product delivers a heartbeat originating in the SSDS ingestor microservice at a fixed interval for an asset at precisely 68.92, -138.2</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51281731"/>
                  </a:ext>
                </a:extLst>
              </a:tr>
              <a:tr h="368876">
                <a:tc>
                  <a:txBody>
                    <a:bodyPr/>
                    <a:lstStyle/>
                    <a:p>
                      <a:r>
                        <a:rPr lang="en-US" sz="900" b="0">
                          <a:solidFill>
                            <a:srgbClr val="222222"/>
                          </a:solidFill>
                          <a:effectLst/>
                          <a:latin typeface="IBM Plex Sans" panose="020B0503050203000203" pitchFamily="34" charset="0"/>
                        </a:rPr>
                        <a:t>WIND_SPEED_SFC_24HR_GTE_17.88_MS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dirty="0">
                          <a:solidFill>
                            <a:srgbClr val="222222"/>
                          </a:solidFill>
                          <a:effectLst/>
                          <a:latin typeface="IBM Plex Sans" panose="020B0503050203000203" pitchFamily="34" charset="0"/>
                        </a:rPr>
                        <a:t> Wind speeds above 40 mph are forecast to occur in your area over the next 24 hours.</a:t>
                      </a:r>
                      <a:endParaRPr lang="en-US" sz="900" b="0" dirty="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366124231"/>
                  </a:ext>
                </a:extLst>
              </a:tr>
            </a:tbl>
          </a:graphicData>
        </a:graphic>
      </p:graphicFrame>
      <p:sp>
        <p:nvSpPr>
          <p:cNvPr id="16" name="object 4">
            <a:extLst>
              <a:ext uri="{FF2B5EF4-FFF2-40B4-BE49-F238E27FC236}">
                <a16:creationId xmlns:a16="http://schemas.microsoft.com/office/drawing/2014/main" id="{6006056A-2740-A145-8AD0-7668CADC522F}"/>
              </a:ext>
            </a:extLst>
          </p:cNvPr>
          <p:cNvSpPr txBox="1"/>
          <p:nvPr/>
        </p:nvSpPr>
        <p:spPr>
          <a:xfrm>
            <a:off x="655247" y="785396"/>
            <a:ext cx="5889862" cy="1305486"/>
          </a:xfrm>
          <a:prstGeom prst="rect">
            <a:avLst/>
          </a:prstGeom>
        </p:spPr>
        <p:txBody>
          <a:bodyPr vert="horz" wrap="square" lIns="0" tIns="12700" rIns="0" bIns="0" rtlCol="0">
            <a:spAutoFit/>
          </a:bodyPr>
          <a:lstStyle/>
          <a:p>
            <a:r>
              <a:rPr lang="en-US" sz="1200" dirty="0">
                <a:latin typeface="IBM Plex Sans Light" panose="020B0403050203000203" pitchFamily="34" charset="0"/>
              </a:rPr>
              <a:t>An automated email was already sent, asking you to click a link to confirm your identity for login to </a:t>
            </a:r>
            <a:r>
              <a:rPr lang="en-US" sz="1200" u="sng" dirty="0">
                <a:latin typeface="IBM Plex Sans Light" panose="020B0403050203000203" pitchFamily="34" charset="0"/>
                <a:hlinkClick r:id="rId3"/>
              </a:rPr>
              <a:t>https://myibm.ibm.com/</a:t>
            </a:r>
            <a:r>
              <a:rPr lang="en-US" sz="1200" dirty="0">
                <a:latin typeface="IBM Plex Sans Light" panose="020B0403050203000203" pitchFamily="34" charset="0"/>
              </a:rPr>
              <a:t>. </a:t>
            </a:r>
          </a:p>
          <a:p>
            <a:endParaRPr lang="en-US" sz="1200" dirty="0">
              <a:latin typeface="IBM Plex Sans Light" panose="020B0403050203000203" pitchFamily="34" charset="0"/>
            </a:endParaRPr>
          </a:p>
          <a:p>
            <a:r>
              <a:rPr lang="en-US" sz="1200" dirty="0">
                <a:latin typeface="IBM Plex Sans Light" panose="020B0403050203000203" pitchFamily="34" charset="0"/>
              </a:rPr>
              <a:t>Once your account is confirmed, you will have access to Alert Console on </a:t>
            </a:r>
            <a:r>
              <a:rPr lang="en-US" sz="1200" u="sng" dirty="0">
                <a:latin typeface="IBM Plex Sans Light" panose="020B0403050203000203" pitchFamily="34" charset="0"/>
                <a:hlinkClick r:id="rId4"/>
              </a:rPr>
              <a:t>http://weatheroperationscenter.ibm.com</a:t>
            </a:r>
            <a:r>
              <a:rPr lang="en-US" sz="1200" dirty="0">
                <a:latin typeface="IBM Plex Sans Light" panose="020B0403050203000203" pitchFamily="34" charset="0"/>
              </a:rPr>
              <a:t>.</a:t>
            </a:r>
          </a:p>
          <a:p>
            <a:endParaRPr lang="en-US" sz="1200" dirty="0">
              <a:latin typeface="IBM Plex Sans Light" panose="020B0403050203000203" pitchFamily="34" charset="0"/>
            </a:endParaRPr>
          </a:p>
          <a:p>
            <a:r>
              <a:rPr lang="en-US" sz="1200" dirty="0">
                <a:latin typeface="IBM Plex Sans Light" panose="020B0403050203000203" pitchFamily="34" charset="0"/>
              </a:rPr>
              <a:t>We have configured your account with the following weather Perils to start.</a:t>
            </a:r>
          </a:p>
        </p:txBody>
      </p:sp>
      <p:sp>
        <p:nvSpPr>
          <p:cNvPr id="7" name="TextBox 6">
            <a:extLst>
              <a:ext uri="{FF2B5EF4-FFF2-40B4-BE49-F238E27FC236}">
                <a16:creationId xmlns:a16="http://schemas.microsoft.com/office/drawing/2014/main" id="{B4AC808E-86C7-1147-9DEA-ECCBC3BBFEAD}"/>
              </a:ext>
            </a:extLst>
          </p:cNvPr>
          <p:cNvSpPr txBox="1"/>
          <p:nvPr/>
        </p:nvSpPr>
        <p:spPr>
          <a:xfrm>
            <a:off x="256951" y="2241149"/>
            <a:ext cx="3612682" cy="261610"/>
          </a:xfrm>
          <a:prstGeom prst="rect">
            <a:avLst/>
          </a:prstGeom>
          <a:noFill/>
        </p:spPr>
        <p:txBody>
          <a:bodyPr wrap="square" rtlCol="0">
            <a:spAutoFit/>
          </a:bodyPr>
          <a:lstStyle/>
          <a:p>
            <a:r>
              <a:rPr lang="en-US" sz="1100" b="1" dirty="0">
                <a:latin typeface="IBM Plex Sans" panose="020B0503050203000203" pitchFamily="34" charset="0"/>
              </a:rPr>
              <a:t>Weather Perils Provisioned : Canada</a:t>
            </a:r>
            <a:endParaRPr lang="en-US" sz="1100" b="1" dirty="0">
              <a:highlight>
                <a:srgbClr val="FFFF00"/>
              </a:highlight>
              <a:latin typeface="IBM Plex Sans" panose="020B0503050203000203" pitchFamily="34" charset="0"/>
            </a:endParaRPr>
          </a:p>
        </p:txBody>
      </p:sp>
      <p:cxnSp>
        <p:nvCxnSpPr>
          <p:cNvPr id="8" name="Straight Connector 7">
            <a:extLst>
              <a:ext uri="{FF2B5EF4-FFF2-40B4-BE49-F238E27FC236}">
                <a16:creationId xmlns:a16="http://schemas.microsoft.com/office/drawing/2014/main" id="{02427AA7-BD9B-6E4B-9BAF-FC9A24D389D6}"/>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9" name="Picture 8" descr="TWCo IBM logo_MAIN 4C VEC (2).eps">
            <a:extLst>
              <a:ext uri="{FF2B5EF4-FFF2-40B4-BE49-F238E27FC236}">
                <a16:creationId xmlns:a16="http://schemas.microsoft.com/office/drawing/2014/main" id="{19FF74B2-7926-6C47-B8F0-B2540F47B8C6}"/>
              </a:ext>
            </a:extLst>
          </p:cNvPr>
          <p:cNvPicPr>
            <a:picLocks noChangeAspect="1"/>
          </p:cNvPicPr>
          <p:nvPr/>
        </p:nvPicPr>
        <p:blipFill>
          <a:blip r:embed="rId5"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0" name="Picture 9" descr="A picture containing text, clipart&#10;&#10;Description automatically generated">
            <a:extLst>
              <a:ext uri="{FF2B5EF4-FFF2-40B4-BE49-F238E27FC236}">
                <a16:creationId xmlns:a16="http://schemas.microsoft.com/office/drawing/2014/main" id="{C781386D-06C0-764A-AED2-3D2B8075F524}"/>
              </a:ext>
            </a:extLst>
          </p:cNvPr>
          <p:cNvPicPr>
            <a:picLocks noChangeAspect="1"/>
          </p:cNvPicPr>
          <p:nvPr/>
        </p:nvPicPr>
        <p:blipFill>
          <a:blip r:embed="rId6"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Tree>
    <p:extLst>
      <p:ext uri="{BB962C8B-B14F-4D97-AF65-F5344CB8AC3E}">
        <p14:creationId xmlns:p14="http://schemas.microsoft.com/office/powerpoint/2010/main" val="693370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444499" y="399795"/>
            <a:ext cx="6486215" cy="459100"/>
          </a:xfrm>
          <a:prstGeom prst="rect">
            <a:avLst/>
          </a:prstGeom>
        </p:spPr>
        <p:txBody>
          <a:bodyPr vert="horz" wrap="square" lIns="0" tIns="12700" rIns="0" bIns="0" rtlCol="0">
            <a:spAutoFit/>
          </a:bodyPr>
          <a:lstStyle/>
          <a:p>
            <a:pPr marL="12700">
              <a:lnSpc>
                <a:spcPct val="100000"/>
              </a:lnSpc>
              <a:spcBef>
                <a:spcPts val="100"/>
              </a:spcBef>
            </a:pPr>
            <a:r>
              <a:rPr lang="en-US" sz="1600" spc="-35" dirty="0">
                <a:solidFill>
                  <a:srgbClr val="231F20"/>
                </a:solidFill>
                <a:latin typeface="IBM Plex Sans"/>
                <a:cs typeface="IBM Plex Sans"/>
              </a:rPr>
              <a:t>IV.   Alert Console</a:t>
            </a:r>
            <a:endParaRPr sz="1200" dirty="0">
              <a:latin typeface="IBM Plex Sans Light" panose="020B0403050203000203" pitchFamily="34" charset="0"/>
              <a:cs typeface="IBM Plex Sans"/>
            </a:endParaRPr>
          </a:p>
          <a:p>
            <a:pPr>
              <a:lnSpc>
                <a:spcPct val="100000"/>
              </a:lnSpc>
              <a:spcBef>
                <a:spcPts val="5"/>
              </a:spcBef>
            </a:pPr>
            <a:endParaRPr sz="1300" dirty="0">
              <a:latin typeface="Times New Roman"/>
              <a:cs typeface="Times New Roman"/>
            </a:endParaRPr>
          </a:p>
        </p:txBody>
      </p:sp>
      <p:sp>
        <p:nvSpPr>
          <p:cNvPr id="34" name="object 3">
            <a:extLst>
              <a:ext uri="{FF2B5EF4-FFF2-40B4-BE49-F238E27FC236}">
                <a16:creationId xmlns:a16="http://schemas.microsoft.com/office/drawing/2014/main" id="{64633EE2-B06D-084A-A183-085BB347CD80}"/>
              </a:ext>
            </a:extLst>
          </p:cNvPr>
          <p:cNvSpPr txBox="1"/>
          <p:nvPr/>
        </p:nvSpPr>
        <p:spPr>
          <a:xfrm>
            <a:off x="444500" y="9630079"/>
            <a:ext cx="2487930" cy="120546"/>
          </a:xfrm>
          <a:prstGeom prst="rect">
            <a:avLst/>
          </a:prstGeom>
        </p:spPr>
        <p:txBody>
          <a:bodyPr vert="horz" wrap="square" lIns="0" tIns="12700" rIns="0" bIns="0" rtlCol="0">
            <a:spAutoFit/>
          </a:bodyPr>
          <a:lstStyle/>
          <a:p>
            <a:pPr marL="12700">
              <a:lnSpc>
                <a:spcPct val="100000"/>
              </a:lnSpc>
              <a:spcBef>
                <a:spcPts val="100"/>
              </a:spcBef>
            </a:pPr>
            <a:r>
              <a:rPr lang="en-US" sz="700" dirty="0">
                <a:solidFill>
                  <a:srgbClr val="231F20"/>
                </a:solidFill>
                <a:latin typeface="IBM Plex Sans"/>
                <a:cs typeface="IBM Plex Sans"/>
              </a:rPr>
              <a:t>6</a:t>
            </a:r>
            <a:r>
              <a:rPr sz="700" dirty="0">
                <a:solidFill>
                  <a:srgbClr val="231F20"/>
                </a:solidFill>
                <a:latin typeface="IBM Plex Sans"/>
                <a:cs typeface="IBM Plex Sans"/>
              </a:rPr>
              <a:t> / </a:t>
            </a:r>
            <a:r>
              <a:rPr lang="en-US" sz="700" spc="-5" dirty="0">
                <a:solidFill>
                  <a:srgbClr val="231F20"/>
                </a:solidFill>
                <a:latin typeface="IBM Plex Sans"/>
                <a:cs typeface="IBM Plex Sans"/>
              </a:rPr>
              <a:t>Environmental Intelligence Suite – Alert Console</a:t>
            </a:r>
            <a:endParaRPr sz="700" dirty="0">
              <a:latin typeface="IBM Plex Sans"/>
              <a:cs typeface="IBM Plex Sans"/>
            </a:endParaRPr>
          </a:p>
        </p:txBody>
      </p:sp>
      <p:graphicFrame>
        <p:nvGraphicFramePr>
          <p:cNvPr id="2" name="Table 1">
            <a:extLst>
              <a:ext uri="{FF2B5EF4-FFF2-40B4-BE49-F238E27FC236}">
                <a16:creationId xmlns:a16="http://schemas.microsoft.com/office/drawing/2014/main" id="{E84CF0F6-09D4-9447-93FD-89130CE6006B}"/>
              </a:ext>
            </a:extLst>
          </p:cNvPr>
          <p:cNvGraphicFramePr>
            <a:graphicFrameLocks noGrp="1"/>
          </p:cNvGraphicFramePr>
          <p:nvPr>
            <p:extLst>
              <p:ext uri="{D42A27DB-BD31-4B8C-83A1-F6EECF244321}">
                <p14:modId xmlns:p14="http://schemas.microsoft.com/office/powerpoint/2010/main" val="4278797066"/>
              </p:ext>
            </p:extLst>
          </p:nvPr>
        </p:nvGraphicFramePr>
        <p:xfrm>
          <a:off x="342974" y="2579890"/>
          <a:ext cx="7086451" cy="5896061"/>
        </p:xfrm>
        <a:graphic>
          <a:graphicData uri="http://schemas.openxmlformats.org/drawingml/2006/table">
            <a:tbl>
              <a:tblPr firstRow="1" firstCol="1" bandRow="1">
                <a:tableStyleId>{5C22544A-7EE6-4342-B048-85BDC9FD1C3A}</a:tableStyleId>
              </a:tblPr>
              <a:tblGrid>
                <a:gridCol w="2781226">
                  <a:extLst>
                    <a:ext uri="{9D8B030D-6E8A-4147-A177-3AD203B41FA5}">
                      <a16:colId xmlns:a16="http://schemas.microsoft.com/office/drawing/2014/main" val="2665600511"/>
                    </a:ext>
                  </a:extLst>
                </a:gridCol>
                <a:gridCol w="4305225">
                  <a:extLst>
                    <a:ext uri="{9D8B030D-6E8A-4147-A177-3AD203B41FA5}">
                      <a16:colId xmlns:a16="http://schemas.microsoft.com/office/drawing/2014/main" val="4087436685"/>
                    </a:ext>
                  </a:extLst>
                </a:gridCol>
              </a:tblGrid>
              <a:tr h="145422">
                <a:tc>
                  <a:txBody>
                    <a:bodyPr/>
                    <a:lstStyle/>
                    <a:p>
                      <a:pPr marL="0" marR="0">
                        <a:spcBef>
                          <a:spcPts val="0"/>
                        </a:spcBef>
                        <a:spcAft>
                          <a:spcPts val="0"/>
                        </a:spcAft>
                      </a:pPr>
                      <a:r>
                        <a:rPr lang="en-US" sz="800" b="1" i="0" dirty="0">
                          <a:solidFill>
                            <a:schemeClr val="bg1"/>
                          </a:solidFill>
                          <a:effectLst/>
                          <a:latin typeface="IBM Plex Sans" panose="020B0503050203000203" pitchFamily="34" charset="0"/>
                        </a:rPr>
                        <a:t>Peril ID</a:t>
                      </a:r>
                      <a:endParaRPr lang="en-US" sz="800" b="1" i="0" dirty="0">
                        <a:solidFill>
                          <a:schemeClr val="bg1"/>
                        </a:solidFill>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tc>
                  <a:txBody>
                    <a:bodyPr/>
                    <a:lstStyle/>
                    <a:p>
                      <a:pPr marL="0" marR="0">
                        <a:spcBef>
                          <a:spcPts val="0"/>
                        </a:spcBef>
                        <a:spcAft>
                          <a:spcPts val="0"/>
                        </a:spcAft>
                      </a:pPr>
                      <a:r>
                        <a:rPr lang="en-US" sz="800" b="1" i="0" dirty="0">
                          <a:solidFill>
                            <a:schemeClr val="bg1"/>
                          </a:solidFill>
                          <a:effectLst/>
                          <a:latin typeface="IBM Plex Sans" panose="020B0503050203000203" pitchFamily="34" charset="0"/>
                        </a:rPr>
                        <a:t>Description</a:t>
                      </a:r>
                      <a:endParaRPr lang="en-US" sz="800" b="1" i="0" dirty="0">
                        <a:solidFill>
                          <a:schemeClr val="bg1"/>
                        </a:solidFill>
                        <a:effectLst/>
                        <a:latin typeface="IBM Plex Sans" panose="020B0503050203000203" pitchFamily="34" charset="0"/>
                        <a:ea typeface="Times New Roman" panose="02020603050405020304" pitchFamily="18" charset="0"/>
                        <a:cs typeface="Times New Roman" panose="02020603050405020304" pitchFamily="18" charset="0"/>
                      </a:endParaRPr>
                    </a:p>
                  </a:txBody>
                  <a:tcPr marL="9525" marR="9525" marT="9525" marB="9525"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solidFill>
                      <a:schemeClr val="tx1"/>
                    </a:solidFill>
                  </a:tcPr>
                </a:tc>
                <a:extLst>
                  <a:ext uri="{0D108BD9-81ED-4DB2-BD59-A6C34878D82A}">
                    <a16:rowId xmlns:a16="http://schemas.microsoft.com/office/drawing/2014/main" val="3149070551"/>
                  </a:ext>
                </a:extLst>
              </a:tr>
              <a:tr h="368876">
                <a:tc>
                  <a:txBody>
                    <a:bodyPr/>
                    <a:lstStyle/>
                    <a:p>
                      <a:r>
                        <a:rPr lang="en-US" sz="900" b="0" dirty="0">
                          <a:solidFill>
                            <a:srgbClr val="222222"/>
                          </a:solidFill>
                          <a:effectLst/>
                          <a:latin typeface="IBM Plex Sans" panose="020B0503050203000203" pitchFamily="34" charset="0"/>
                        </a:rPr>
                        <a:t>METEOALARM_DISRUPTION_DUE_TO_FLOOD</a:t>
                      </a:r>
                      <a:endParaRPr lang="en-US" sz="900" b="0" dirty="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A Meteoalarm Disruption has been issued due to the possibility of extensive flooding. Be on the lookout for rising waters.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095236652"/>
                  </a:ext>
                </a:extLst>
              </a:tr>
              <a:tr h="443799">
                <a:tc>
                  <a:txBody>
                    <a:bodyPr/>
                    <a:lstStyle/>
                    <a:p>
                      <a:r>
                        <a:rPr lang="en-US" sz="900" b="0">
                          <a:solidFill>
                            <a:srgbClr val="222222"/>
                          </a:solidFill>
                          <a:effectLst/>
                          <a:latin typeface="IBM Plex Sans" panose="020B0503050203000203" pitchFamily="34" charset="0"/>
                        </a:rPr>
                        <a:t>METEOALARM_DISRUPTION_DUE_TO_THUNDERSTORM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A Meteoalarm Disruption has been issued due to dangerous thunderstorms that pose a threat to life and property.</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94198202"/>
                  </a:ext>
                </a:extLst>
              </a:tr>
              <a:tr h="510751">
                <a:tc>
                  <a:txBody>
                    <a:bodyPr/>
                    <a:lstStyle/>
                    <a:p>
                      <a:r>
                        <a:rPr lang="en-US" sz="900" b="0">
                          <a:solidFill>
                            <a:srgbClr val="222222"/>
                          </a:solidFill>
                          <a:effectLst/>
                          <a:latin typeface="IBM Plex Sans" panose="020B0503050203000203" pitchFamily="34" charset="0"/>
                        </a:rPr>
                        <a:t>METEOALARM_DISRUPTION_DUE_TO_RAIN</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br>
                        <a:rPr lang="en-US" sz="900" b="0">
                          <a:effectLst/>
                          <a:latin typeface="IBM Plex Sans" panose="020B0503050203000203" pitchFamily="34" charset="0"/>
                        </a:rPr>
                      </a:br>
                      <a:endParaRPr lang="en-US" sz="900" b="0">
                        <a:effectLst/>
                        <a:latin typeface="IBM Plex Sans" panose="020B0503050203000203" pitchFamily="34" charset="0"/>
                      </a:endParaRPr>
                    </a:p>
                    <a:p>
                      <a:r>
                        <a:rPr lang="en-US" sz="900" b="0">
                          <a:solidFill>
                            <a:srgbClr val="222222"/>
                          </a:solidFill>
                          <a:effectLst/>
                          <a:latin typeface="IBM Plex Sans" panose="020B0503050203000203" pitchFamily="34" charset="0"/>
                        </a:rPr>
                        <a:t>Disruption due to rain</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223174446"/>
                  </a:ext>
                </a:extLst>
              </a:tr>
              <a:tr h="381179">
                <a:tc>
                  <a:txBody>
                    <a:bodyPr/>
                    <a:lstStyle/>
                    <a:p>
                      <a:r>
                        <a:rPr lang="en-US" sz="900" b="0">
                          <a:solidFill>
                            <a:srgbClr val="222222"/>
                          </a:solidFill>
                          <a:effectLst/>
                          <a:latin typeface="IBM Plex Sans" panose="020B0503050203000203" pitchFamily="34" charset="0"/>
                        </a:rPr>
                        <a:t>METEOALARM_DISRUPTION_DUE_TO_RAIN_AND_FLOOD</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Disruption due to rain and flood</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574535096"/>
                  </a:ext>
                </a:extLst>
              </a:tr>
              <a:tr h="368876">
                <a:tc>
                  <a:txBody>
                    <a:bodyPr/>
                    <a:lstStyle/>
                    <a:p>
                      <a:r>
                        <a:rPr lang="en-US" sz="900" b="0">
                          <a:solidFill>
                            <a:srgbClr val="222222"/>
                          </a:solidFill>
                          <a:effectLst/>
                          <a:latin typeface="IBM Plex Sans" panose="020B0503050203000203" pitchFamily="34" charset="0"/>
                        </a:rPr>
                        <a:t>METEOALARM_DISRUPTION_DUE_TO_SNOW_AND_ICE</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A Meteoalarm disruption has been issued due to dangerous conditions caused by snow and/or ice accumulations in the next 24 hours. Damage and casualties are likely to happen.</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846998107"/>
                  </a:ext>
                </a:extLst>
              </a:tr>
              <a:tr h="510751">
                <a:tc>
                  <a:txBody>
                    <a:bodyPr/>
                    <a:lstStyle/>
                    <a:p>
                      <a:r>
                        <a:rPr lang="en-US" sz="900" b="0">
                          <a:solidFill>
                            <a:srgbClr val="222222"/>
                          </a:solidFill>
                          <a:effectLst/>
                          <a:latin typeface="IBM Plex Sans" panose="020B0503050203000203" pitchFamily="34" charset="0"/>
                        </a:rPr>
                        <a:t>METEOALARM_DISRUPTION_DUE_TO_WIND</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Disruption due to wind</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409259951"/>
                  </a:ext>
                </a:extLst>
              </a:tr>
              <a:tr h="381179">
                <a:tc>
                  <a:txBody>
                    <a:bodyPr/>
                    <a:lstStyle/>
                    <a:p>
                      <a:r>
                        <a:rPr lang="en-US" sz="900" b="0">
                          <a:solidFill>
                            <a:srgbClr val="222222"/>
                          </a:solidFill>
                          <a:effectLst/>
                          <a:latin typeface="IBM Plex Sans" panose="020B0503050203000203" pitchFamily="34" charset="0"/>
                        </a:rPr>
                        <a:t>ACCUM_PRECIP_TOTAL_24HR_GTE_25.40_MM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Rainfall of 1 inch or more is forecast in the next 24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885743619"/>
                  </a:ext>
                </a:extLst>
              </a:tr>
              <a:tr h="381179">
                <a:tc>
                  <a:txBody>
                    <a:bodyPr/>
                    <a:lstStyle/>
                    <a:p>
                      <a:r>
                        <a:rPr lang="en-US" sz="900" b="0">
                          <a:solidFill>
                            <a:srgbClr val="222222"/>
                          </a:solidFill>
                          <a:effectLst/>
                          <a:latin typeface="IBM Plex Sans" panose="020B0503050203000203" pitchFamily="34" charset="0"/>
                        </a:rPr>
                        <a:t>ACCUM_SNOW_TOTAL_24HR_GTE_0.08_M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Snow forecast of 3 inches or more in the next 24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469990969"/>
                  </a:ext>
                </a:extLst>
              </a:tr>
              <a:tr h="510751">
                <a:tc>
                  <a:txBody>
                    <a:bodyPr/>
                    <a:lstStyle/>
                    <a:p>
                      <a:r>
                        <a:rPr lang="en-US" sz="900" b="0">
                          <a:solidFill>
                            <a:srgbClr val="222222"/>
                          </a:solidFill>
                          <a:effectLst/>
                          <a:latin typeface="IBM Plex Sans" panose="020B0503050203000203" pitchFamily="34" charset="0"/>
                        </a:rPr>
                        <a:t>GCOD_ACCUM_PRECIP_TOTAL_1HR_GTE_25.40_MM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Rainfall greater than 1 inch in the past hour.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556426635"/>
                  </a:ext>
                </a:extLst>
              </a:tr>
              <a:tr h="368876">
                <a:tc>
                  <a:txBody>
                    <a:bodyPr/>
                    <a:lstStyle/>
                    <a:p>
                      <a:r>
                        <a:rPr lang="en-US" sz="900" b="0">
                          <a:solidFill>
                            <a:srgbClr val="222222"/>
                          </a:solidFill>
                          <a:effectLst/>
                          <a:latin typeface="IBM Plex Sans" panose="020B0503050203000203" pitchFamily="34" charset="0"/>
                        </a:rPr>
                        <a:t>GCOD_ACCUM_SNOW_TOTAL_1HR_GTE_0.0254_M</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Snow greater than 1 inch in the past 1 hour.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3296888780"/>
                  </a:ext>
                </a:extLst>
              </a:tr>
              <a:tr h="652626">
                <a:tc>
                  <a:txBody>
                    <a:bodyPr/>
                    <a:lstStyle/>
                    <a:p>
                      <a:r>
                        <a:rPr lang="en-US" sz="900" b="0">
                          <a:solidFill>
                            <a:srgbClr val="222222"/>
                          </a:solidFill>
                          <a:effectLst/>
                          <a:latin typeface="IBM Plex Sans" panose="020B0503050203000203" pitchFamily="34" charset="0"/>
                        </a:rPr>
                        <a:t>GCOD_WIND_GUST_SFC_GTE_17.88_MS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Wind gusts above 40 mph occurred within the past hour.</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2320608253"/>
                  </a:ext>
                </a:extLst>
              </a:tr>
              <a:tr h="368876">
                <a:tc>
                  <a:txBody>
                    <a:bodyPr/>
                    <a:lstStyle/>
                    <a:p>
                      <a:r>
                        <a:rPr lang="en-US" sz="900" b="0">
                          <a:solidFill>
                            <a:srgbClr val="222222"/>
                          </a:solidFill>
                          <a:effectLst/>
                          <a:latin typeface="IBM Plex Sans" panose="020B0503050203000203" pitchFamily="34" charset="0"/>
                        </a:rPr>
                        <a:t>WIND_SPEED_SFC_24HR_GTE_17.88_MS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a:solidFill>
                            <a:srgbClr val="222222"/>
                          </a:solidFill>
                          <a:effectLst/>
                          <a:latin typeface="IBM Plex Sans" panose="020B0503050203000203" pitchFamily="34" charset="0"/>
                        </a:rPr>
                        <a:t>Wind speeds above 40 mph are forecast to occur in your area over the next 24 hours.</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188831101"/>
                  </a:ext>
                </a:extLst>
              </a:tr>
              <a:tr h="368876">
                <a:tc>
                  <a:txBody>
                    <a:bodyPr/>
                    <a:lstStyle/>
                    <a:p>
                      <a:r>
                        <a:rPr lang="en-US" sz="900" b="0">
                          <a:solidFill>
                            <a:srgbClr val="222222"/>
                          </a:solidFill>
                          <a:effectLst/>
                          <a:latin typeface="IBM Plex Sans" panose="020B0503050203000203" pitchFamily="34" charset="0"/>
                        </a:rPr>
                        <a:t>SSDS_INGESTOR_HEARTBEAT</a:t>
                      </a:r>
                      <a:endParaRPr lang="en-US" sz="900" b="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r>
                        <a:rPr lang="en-US" sz="900" b="0" dirty="0">
                          <a:solidFill>
                            <a:srgbClr val="222222"/>
                          </a:solidFill>
                          <a:effectLst/>
                          <a:latin typeface="IBM Plex Sans" panose="020B0503050203000203" pitchFamily="34" charset="0"/>
                        </a:rPr>
                        <a:t>This product delivers a heartbeat originating in the SSDS </a:t>
                      </a:r>
                      <a:r>
                        <a:rPr lang="en-US" sz="900" b="0" dirty="0" err="1">
                          <a:solidFill>
                            <a:srgbClr val="222222"/>
                          </a:solidFill>
                          <a:effectLst/>
                          <a:latin typeface="IBM Plex Sans" panose="020B0503050203000203" pitchFamily="34" charset="0"/>
                        </a:rPr>
                        <a:t>ingestor</a:t>
                      </a:r>
                      <a:r>
                        <a:rPr lang="en-US" sz="900" b="0" dirty="0">
                          <a:solidFill>
                            <a:srgbClr val="222222"/>
                          </a:solidFill>
                          <a:effectLst/>
                          <a:latin typeface="IBM Plex Sans" panose="020B0503050203000203" pitchFamily="34" charset="0"/>
                        </a:rPr>
                        <a:t> microservice at a fixed interval for an asset at precisely 68.92, -138.2</a:t>
                      </a:r>
                      <a:endParaRPr lang="en-US" sz="900" b="0" dirty="0">
                        <a:effectLst/>
                        <a:latin typeface="IBM Plex Sans" panose="020B0503050203000203" pitchFamily="34" charset="0"/>
                      </a:endParaRPr>
                    </a:p>
                  </a:txBody>
                  <a:tcPr anchor="ctr">
                    <a:lnL w="9525" cap="flat" cmpd="sng" algn="ctr">
                      <a:solidFill>
                        <a:srgbClr val="F2F2F2"/>
                      </a:solidFill>
                      <a:prstDash val="solid"/>
                      <a:round/>
                      <a:headEnd type="none" w="med" len="med"/>
                      <a:tailEnd type="none" w="med" len="med"/>
                    </a:lnL>
                    <a:lnR w="9525" cap="flat" cmpd="sng" algn="ctr">
                      <a:solidFill>
                        <a:srgbClr val="F2F2F2"/>
                      </a:solidFill>
                      <a:prstDash val="solid"/>
                      <a:round/>
                      <a:headEnd type="none" w="med" len="med"/>
                      <a:tailEnd type="none" w="med" len="med"/>
                    </a:lnR>
                    <a:lnT w="9525" cap="flat" cmpd="sng" algn="ctr">
                      <a:solidFill>
                        <a:srgbClr val="F2F2F2"/>
                      </a:solidFill>
                      <a:prstDash val="solid"/>
                      <a:round/>
                      <a:headEnd type="none" w="med" len="med"/>
                      <a:tailEnd type="none" w="med" len="med"/>
                    </a:lnT>
                    <a:lnB w="9525" cap="flat" cmpd="sng" algn="ctr">
                      <a:solidFill>
                        <a:srgbClr val="F2F2F2"/>
                      </a:solidFill>
                      <a:prstDash val="solid"/>
                      <a:round/>
                      <a:headEnd type="none" w="med" len="med"/>
                      <a:tailEnd type="none" w="med" len="med"/>
                    </a:lnB>
                    <a:noFill/>
                  </a:tcPr>
                </a:tc>
                <a:extLst>
                  <a:ext uri="{0D108BD9-81ED-4DB2-BD59-A6C34878D82A}">
                    <a16:rowId xmlns:a16="http://schemas.microsoft.com/office/drawing/2014/main" val="140293001"/>
                  </a:ext>
                </a:extLst>
              </a:tr>
            </a:tbl>
          </a:graphicData>
        </a:graphic>
      </p:graphicFrame>
      <p:sp>
        <p:nvSpPr>
          <p:cNvPr id="16" name="object 4">
            <a:extLst>
              <a:ext uri="{FF2B5EF4-FFF2-40B4-BE49-F238E27FC236}">
                <a16:creationId xmlns:a16="http://schemas.microsoft.com/office/drawing/2014/main" id="{6006056A-2740-A145-8AD0-7668CADC522F}"/>
              </a:ext>
            </a:extLst>
          </p:cNvPr>
          <p:cNvSpPr txBox="1"/>
          <p:nvPr/>
        </p:nvSpPr>
        <p:spPr>
          <a:xfrm>
            <a:off x="655247" y="785396"/>
            <a:ext cx="5889862" cy="1305486"/>
          </a:xfrm>
          <a:prstGeom prst="rect">
            <a:avLst/>
          </a:prstGeom>
        </p:spPr>
        <p:txBody>
          <a:bodyPr vert="horz" wrap="square" lIns="0" tIns="12700" rIns="0" bIns="0" rtlCol="0">
            <a:spAutoFit/>
          </a:bodyPr>
          <a:lstStyle/>
          <a:p>
            <a:r>
              <a:rPr lang="en-US" sz="1200" dirty="0">
                <a:latin typeface="IBM Plex Sans Light" panose="020B0403050203000203" pitchFamily="34" charset="0"/>
              </a:rPr>
              <a:t>An automated email was already sent, asking you to click a link to confirm your identity for login to </a:t>
            </a:r>
            <a:r>
              <a:rPr lang="en-US" sz="1200" u="sng" dirty="0">
                <a:latin typeface="IBM Plex Sans Light" panose="020B0403050203000203" pitchFamily="34" charset="0"/>
                <a:hlinkClick r:id="rId3"/>
              </a:rPr>
              <a:t>https://myibm.ibm.com/</a:t>
            </a:r>
            <a:r>
              <a:rPr lang="en-US" sz="1200" dirty="0">
                <a:latin typeface="IBM Plex Sans Light" panose="020B0403050203000203" pitchFamily="34" charset="0"/>
              </a:rPr>
              <a:t>. </a:t>
            </a:r>
          </a:p>
          <a:p>
            <a:endParaRPr lang="en-US" sz="1200" dirty="0">
              <a:latin typeface="IBM Plex Sans Light" panose="020B0403050203000203" pitchFamily="34" charset="0"/>
            </a:endParaRPr>
          </a:p>
          <a:p>
            <a:r>
              <a:rPr lang="en-US" sz="1200" dirty="0">
                <a:latin typeface="IBM Plex Sans Light" panose="020B0403050203000203" pitchFamily="34" charset="0"/>
              </a:rPr>
              <a:t>Once your account is confirmed, you will have access to Alert Console on </a:t>
            </a:r>
            <a:r>
              <a:rPr lang="en-US" sz="1200" u="sng" dirty="0">
                <a:latin typeface="IBM Plex Sans Light" panose="020B0403050203000203" pitchFamily="34" charset="0"/>
                <a:hlinkClick r:id="rId4"/>
              </a:rPr>
              <a:t>http://weatheroperationscenter.ibm.com</a:t>
            </a:r>
            <a:r>
              <a:rPr lang="en-US" sz="1200" dirty="0">
                <a:latin typeface="IBM Plex Sans Light" panose="020B0403050203000203" pitchFamily="34" charset="0"/>
              </a:rPr>
              <a:t>.</a:t>
            </a:r>
          </a:p>
          <a:p>
            <a:endParaRPr lang="en-US" sz="1200" dirty="0">
              <a:latin typeface="IBM Plex Sans Light" panose="020B0403050203000203" pitchFamily="34" charset="0"/>
            </a:endParaRPr>
          </a:p>
          <a:p>
            <a:r>
              <a:rPr lang="en-US" sz="1200" dirty="0">
                <a:latin typeface="IBM Plex Sans Light" panose="020B0403050203000203" pitchFamily="34" charset="0"/>
              </a:rPr>
              <a:t>We have configured your account with the following weather Perils to start.</a:t>
            </a:r>
          </a:p>
        </p:txBody>
      </p:sp>
      <p:sp>
        <p:nvSpPr>
          <p:cNvPr id="7" name="TextBox 6">
            <a:extLst>
              <a:ext uri="{FF2B5EF4-FFF2-40B4-BE49-F238E27FC236}">
                <a16:creationId xmlns:a16="http://schemas.microsoft.com/office/drawing/2014/main" id="{B4AC808E-86C7-1147-9DEA-ECCBC3BBFEAD}"/>
              </a:ext>
            </a:extLst>
          </p:cNvPr>
          <p:cNvSpPr txBox="1"/>
          <p:nvPr/>
        </p:nvSpPr>
        <p:spPr>
          <a:xfrm>
            <a:off x="256951" y="2241149"/>
            <a:ext cx="3612682" cy="261610"/>
          </a:xfrm>
          <a:prstGeom prst="rect">
            <a:avLst/>
          </a:prstGeom>
          <a:noFill/>
        </p:spPr>
        <p:txBody>
          <a:bodyPr wrap="square" rtlCol="0">
            <a:spAutoFit/>
          </a:bodyPr>
          <a:lstStyle/>
          <a:p>
            <a:r>
              <a:rPr lang="en-US" sz="1100" b="1" dirty="0">
                <a:latin typeface="IBM Plex Sans" panose="020B0503050203000203" pitchFamily="34" charset="0"/>
              </a:rPr>
              <a:t>Weather Perils Provisioned : Europe</a:t>
            </a:r>
            <a:endParaRPr lang="en-US" sz="1100" b="1" dirty="0">
              <a:highlight>
                <a:srgbClr val="FFFF00"/>
              </a:highlight>
              <a:latin typeface="IBM Plex Sans" panose="020B0503050203000203" pitchFamily="34" charset="0"/>
            </a:endParaRPr>
          </a:p>
        </p:txBody>
      </p:sp>
      <p:cxnSp>
        <p:nvCxnSpPr>
          <p:cNvPr id="8" name="Straight Connector 7">
            <a:extLst>
              <a:ext uri="{FF2B5EF4-FFF2-40B4-BE49-F238E27FC236}">
                <a16:creationId xmlns:a16="http://schemas.microsoft.com/office/drawing/2014/main" id="{02427AA7-BD9B-6E4B-9BAF-FC9A24D389D6}"/>
              </a:ext>
            </a:extLst>
          </p:cNvPr>
          <p:cNvCxnSpPr>
            <a:cxnSpLocks/>
          </p:cNvCxnSpPr>
          <p:nvPr/>
        </p:nvCxnSpPr>
        <p:spPr>
          <a:xfrm>
            <a:off x="6629400" y="9397777"/>
            <a:ext cx="0" cy="425984"/>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9" name="Picture 8" descr="TWCo IBM logo_MAIN 4C VEC (2).eps">
            <a:extLst>
              <a:ext uri="{FF2B5EF4-FFF2-40B4-BE49-F238E27FC236}">
                <a16:creationId xmlns:a16="http://schemas.microsoft.com/office/drawing/2014/main" id="{19FF74B2-7926-6C47-B8F0-B2540F47B8C6}"/>
              </a:ext>
            </a:extLst>
          </p:cNvPr>
          <p:cNvPicPr>
            <a:picLocks noChangeAspect="1"/>
          </p:cNvPicPr>
          <p:nvPr/>
        </p:nvPicPr>
        <p:blipFill>
          <a:blip r:embed="rId5" cstate="email">
            <a:grayscl/>
            <a:extLst>
              <a:ext uri="{28A0092B-C50C-407E-A947-70E740481C1C}">
                <a14:useLocalDpi xmlns:a14="http://schemas.microsoft.com/office/drawing/2010/main"/>
              </a:ext>
            </a:extLst>
          </a:blip>
          <a:stretch>
            <a:fillRect/>
          </a:stretch>
        </p:blipFill>
        <p:spPr>
          <a:xfrm>
            <a:off x="6046621" y="9409066"/>
            <a:ext cx="498488" cy="414695"/>
          </a:xfrm>
          <a:prstGeom prst="rect">
            <a:avLst/>
          </a:prstGeom>
        </p:spPr>
      </p:pic>
      <p:pic>
        <p:nvPicPr>
          <p:cNvPr id="10" name="Picture 9" descr="A picture containing text, clipart&#10;&#10;Description automatically generated">
            <a:extLst>
              <a:ext uri="{FF2B5EF4-FFF2-40B4-BE49-F238E27FC236}">
                <a16:creationId xmlns:a16="http://schemas.microsoft.com/office/drawing/2014/main" id="{C781386D-06C0-764A-AED2-3D2B8075F524}"/>
              </a:ext>
            </a:extLst>
          </p:cNvPr>
          <p:cNvPicPr>
            <a:picLocks noChangeAspect="1"/>
          </p:cNvPicPr>
          <p:nvPr/>
        </p:nvPicPr>
        <p:blipFill>
          <a:blip r:embed="rId6" cstate="email">
            <a:grayscl/>
            <a:extLst>
              <a:ext uri="{28A0092B-C50C-407E-A947-70E740481C1C}">
                <a14:useLocalDpi xmlns:a14="http://schemas.microsoft.com/office/drawing/2010/main"/>
              </a:ext>
            </a:extLst>
          </a:blip>
          <a:stretch>
            <a:fillRect/>
          </a:stretch>
        </p:blipFill>
        <p:spPr>
          <a:xfrm>
            <a:off x="6736195" y="9470914"/>
            <a:ext cx="559421" cy="279711"/>
          </a:xfrm>
          <a:prstGeom prst="rect">
            <a:avLst/>
          </a:prstGeom>
        </p:spPr>
      </p:pic>
    </p:spTree>
    <p:extLst>
      <p:ext uri="{BB962C8B-B14F-4D97-AF65-F5344CB8AC3E}">
        <p14:creationId xmlns:p14="http://schemas.microsoft.com/office/powerpoint/2010/main" val="10176406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27790</TotalTime>
  <Words>3394</Words>
  <Application>Microsoft Macintosh PowerPoint</Application>
  <PresentationFormat>Custom</PresentationFormat>
  <Paragraphs>297</Paragraphs>
  <Slides>15</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Calibri</vt:lpstr>
      <vt:lpstr>IBM Plex Sans</vt:lpstr>
      <vt:lpstr>IBM Plex Sans Light</vt:lpstr>
      <vt:lpstr>IBMPlexSans-SemiBold</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269</cp:revision>
  <cp:lastPrinted>2018-08-29T12:40:36Z</cp:lastPrinted>
  <dcterms:created xsi:type="dcterms:W3CDTF">2018-04-06T20:38:47Z</dcterms:created>
  <dcterms:modified xsi:type="dcterms:W3CDTF">2021-08-12T18:01:20Z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2018-04-06T00:00:00Z</vt:filetime>
  </property>
  <property fmtid="{D5CDD505-2E9C-101B-9397-08002B2CF9AE}" pid="3" name="Creator">
    <vt:lpwstr>Adobe InDesign CC 13.0 (Macintosh)</vt:lpwstr>
  </property>
  <property fmtid="{D5CDD505-2E9C-101B-9397-08002B2CF9AE}" pid="4" name="LastSaved">
    <vt:filetime>2018-04-06T00:00:00Z</vt:filetime>
  </property>
</Properties>
</file>